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FA5D-AACB-4EFC-9F95-E5CC253FB39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E673-6551-4543-82E1-58012784B4C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232247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Welcome to Presentation on </a:t>
            </a:r>
            <a:r>
              <a:rPr lang="en-IN" sz="6000" b="1" dirty="0" smtClean="0">
                <a:solidFill>
                  <a:srgbClr val="00B050"/>
                </a:solidFill>
              </a:rPr>
              <a:t>Qualitative Research</a:t>
            </a:r>
            <a:endParaRPr lang="en-IN" sz="60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Dr. </a:t>
            </a:r>
            <a:r>
              <a:rPr lang="en-US" sz="4400" b="1" dirty="0" err="1" smtClean="0">
                <a:solidFill>
                  <a:srgbClr val="C00000"/>
                </a:solidFill>
              </a:rPr>
              <a:t>Sudhakar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</a:rPr>
              <a:t>Patra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Professor of Economics</a:t>
            </a:r>
          </a:p>
          <a:p>
            <a:r>
              <a:rPr lang="en-US" sz="4000" b="1" dirty="0" err="1" smtClean="0">
                <a:solidFill>
                  <a:schemeClr val="tx1"/>
                </a:solidFill>
              </a:rPr>
              <a:t>Berhampur</a:t>
            </a:r>
            <a:r>
              <a:rPr lang="en-US" sz="4000" b="1" dirty="0" smtClean="0">
                <a:solidFill>
                  <a:schemeClr val="tx1"/>
                </a:solidFill>
              </a:rPr>
              <a:t> University</a:t>
            </a:r>
          </a:p>
          <a:p>
            <a:r>
              <a:rPr lang="en-US" sz="3600" b="1" dirty="0" err="1" smtClean="0">
                <a:solidFill>
                  <a:schemeClr val="tx1"/>
                </a:solidFill>
              </a:rPr>
              <a:t>Odisha</a:t>
            </a:r>
            <a:r>
              <a:rPr lang="en-US" sz="3600" b="1" dirty="0" smtClean="0">
                <a:solidFill>
                  <a:schemeClr val="tx1"/>
                </a:solidFill>
              </a:rPr>
              <a:t>, India</a:t>
            </a:r>
            <a:endParaRPr lang="en-IN" sz="3600" dirty="0"/>
          </a:p>
        </p:txBody>
      </p:sp>
      <p:sp>
        <p:nvSpPr>
          <p:cNvPr id="11266" name="AutoShape 2" descr="Image result for flag of nep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9" name="Picture 8" descr="http://3.bp.blogspot.com/-J9yt5L8mxpk/VUL3xkHAC7I/AAAAAAAAHjM/17TstK09Zk4/s1600/Berhampur%2BUniversity%2B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653136"/>
            <a:ext cx="15772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Direct Observation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Direct observation is where the researcher observes the actual </a:t>
            </a:r>
            <a:r>
              <a:rPr lang="en-US" b="1" dirty="0" smtClean="0">
                <a:solidFill>
                  <a:schemeClr val="hlink"/>
                </a:solidFill>
              </a:rPr>
              <a:t>behaviors</a:t>
            </a:r>
            <a:r>
              <a:rPr lang="en-US" b="1" dirty="0" smtClean="0"/>
              <a:t> of the subjects, instead of relying on what the </a:t>
            </a:r>
            <a:r>
              <a:rPr lang="en-US" b="1" dirty="0" smtClean="0">
                <a:solidFill>
                  <a:srgbClr val="FF0000"/>
                </a:solidFill>
              </a:rPr>
              <a:t>subjects say about themselves</a:t>
            </a:r>
            <a:r>
              <a:rPr lang="en-US" b="1" dirty="0" smtClean="0"/>
              <a:t> or others say about them.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Example: The observation on </a:t>
            </a:r>
            <a:r>
              <a:rPr lang="en-US" b="1" dirty="0" smtClean="0">
                <a:solidFill>
                  <a:srgbClr val="FF0000"/>
                </a:solidFill>
              </a:rPr>
              <a:t>traffic problem </a:t>
            </a:r>
            <a:r>
              <a:rPr lang="en-US" b="1" dirty="0" smtClean="0"/>
              <a:t>may be used for direct observation of behavior where survey or other empirical methodologies may seem inappropriate.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Unstructured Interview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This method allows the researcher to ask </a:t>
            </a:r>
            <a:r>
              <a:rPr lang="en-US" b="1" dirty="0" smtClean="0">
                <a:solidFill>
                  <a:srgbClr val="FF0000"/>
                </a:solidFill>
              </a:rPr>
              <a:t>open-ended questions </a:t>
            </a:r>
            <a:r>
              <a:rPr lang="en-US" b="1" dirty="0" smtClean="0"/>
              <a:t>during an interview.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Details</a:t>
            </a:r>
            <a:r>
              <a:rPr lang="en-US" b="1" dirty="0" smtClean="0"/>
              <a:t> are more important here than a specific interview procedure.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Here lies the </a:t>
            </a:r>
            <a:r>
              <a:rPr lang="en-US" b="1" dirty="0" smtClean="0">
                <a:solidFill>
                  <a:srgbClr val="FF0000"/>
                </a:solidFill>
              </a:rPr>
              <a:t>inductive framework </a:t>
            </a:r>
            <a:r>
              <a:rPr lang="en-US" b="1" dirty="0" smtClean="0"/>
              <a:t>through which theory can be generated.</a:t>
            </a:r>
          </a:p>
          <a:p>
            <a:endParaRPr lang="en-IN" dirty="0"/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7380312" y="260649"/>
            <a:ext cx="1516038" cy="1296144"/>
            <a:chOff x="4642" y="89"/>
            <a:chExt cx="962" cy="1066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4642" y="89"/>
              <a:ext cx="442" cy="547"/>
              <a:chOff x="4642" y="89"/>
              <a:chExt cx="442" cy="547"/>
            </a:xfrm>
          </p:grpSpPr>
          <p:grpSp>
            <p:nvGrpSpPr>
              <p:cNvPr id="33" name="Group 10"/>
              <p:cNvGrpSpPr>
                <a:grpSpLocks/>
              </p:cNvGrpSpPr>
              <p:nvPr/>
            </p:nvGrpSpPr>
            <p:grpSpPr bwMode="auto">
              <a:xfrm>
                <a:off x="4793" y="89"/>
                <a:ext cx="148" cy="227"/>
                <a:chOff x="4793" y="89"/>
                <a:chExt cx="148" cy="227"/>
              </a:xfrm>
            </p:grpSpPr>
            <p:grpSp>
              <p:nvGrpSpPr>
                <p:cNvPr id="50" name="Group 8"/>
                <p:cNvGrpSpPr>
                  <a:grpSpLocks/>
                </p:cNvGrpSpPr>
                <p:nvPr/>
              </p:nvGrpSpPr>
              <p:grpSpPr bwMode="auto">
                <a:xfrm>
                  <a:off x="4793" y="108"/>
                  <a:ext cx="142" cy="208"/>
                  <a:chOff x="4793" y="108"/>
                  <a:chExt cx="142" cy="208"/>
                </a:xfrm>
              </p:grpSpPr>
              <p:sp>
                <p:nvSpPr>
                  <p:cNvPr id="52" name="Freeform 4"/>
                  <p:cNvSpPr>
                    <a:spLocks/>
                  </p:cNvSpPr>
                  <p:nvPr/>
                </p:nvSpPr>
                <p:spPr bwMode="auto">
                  <a:xfrm>
                    <a:off x="4794" y="108"/>
                    <a:ext cx="141" cy="205"/>
                  </a:xfrm>
                  <a:custGeom>
                    <a:avLst/>
                    <a:gdLst/>
                    <a:ahLst/>
                    <a:cxnLst>
                      <a:cxn ang="0">
                        <a:pos x="13" y="40"/>
                      </a:cxn>
                      <a:cxn ang="0">
                        <a:pos x="10" y="52"/>
                      </a:cxn>
                      <a:cxn ang="0">
                        <a:pos x="7" y="69"/>
                      </a:cxn>
                      <a:cxn ang="0">
                        <a:pos x="7" y="82"/>
                      </a:cxn>
                      <a:cxn ang="0">
                        <a:pos x="3" y="78"/>
                      </a:cxn>
                      <a:cxn ang="0">
                        <a:pos x="0" y="82"/>
                      </a:cxn>
                      <a:cxn ang="0">
                        <a:pos x="3" y="97"/>
                      </a:cxn>
                      <a:cxn ang="0">
                        <a:pos x="5" y="113"/>
                      </a:cxn>
                      <a:cxn ang="0">
                        <a:pos x="6" y="119"/>
                      </a:cxn>
                      <a:cxn ang="0">
                        <a:pos x="10" y="121"/>
                      </a:cxn>
                      <a:cxn ang="0">
                        <a:pos x="14" y="118"/>
                      </a:cxn>
                      <a:cxn ang="0">
                        <a:pos x="18" y="121"/>
                      </a:cxn>
                      <a:cxn ang="0">
                        <a:pos x="25" y="175"/>
                      </a:cxn>
                      <a:cxn ang="0">
                        <a:pos x="72" y="204"/>
                      </a:cxn>
                      <a:cxn ang="0">
                        <a:pos x="115" y="176"/>
                      </a:cxn>
                      <a:cxn ang="0">
                        <a:pos x="125" y="121"/>
                      </a:cxn>
                      <a:cxn ang="0">
                        <a:pos x="130" y="123"/>
                      </a:cxn>
                      <a:cxn ang="0">
                        <a:pos x="134" y="122"/>
                      </a:cxn>
                      <a:cxn ang="0">
                        <a:pos x="137" y="116"/>
                      </a:cxn>
                      <a:cxn ang="0">
                        <a:pos x="137" y="94"/>
                      </a:cxn>
                      <a:cxn ang="0">
                        <a:pos x="140" y="80"/>
                      </a:cxn>
                      <a:cxn ang="0">
                        <a:pos x="138" y="74"/>
                      </a:cxn>
                      <a:cxn ang="0">
                        <a:pos x="135" y="77"/>
                      </a:cxn>
                      <a:cxn ang="0">
                        <a:pos x="136" y="66"/>
                      </a:cxn>
                      <a:cxn ang="0">
                        <a:pos x="134" y="48"/>
                      </a:cxn>
                      <a:cxn ang="0">
                        <a:pos x="131" y="33"/>
                      </a:cxn>
                      <a:cxn ang="0">
                        <a:pos x="125" y="22"/>
                      </a:cxn>
                      <a:cxn ang="0">
                        <a:pos x="118" y="13"/>
                      </a:cxn>
                      <a:cxn ang="0">
                        <a:pos x="108" y="7"/>
                      </a:cxn>
                      <a:cxn ang="0">
                        <a:pos x="92" y="1"/>
                      </a:cxn>
                      <a:cxn ang="0">
                        <a:pos x="76" y="0"/>
                      </a:cxn>
                      <a:cxn ang="0">
                        <a:pos x="66" y="0"/>
                      </a:cxn>
                      <a:cxn ang="0">
                        <a:pos x="55" y="1"/>
                      </a:cxn>
                      <a:cxn ang="0">
                        <a:pos x="42" y="5"/>
                      </a:cxn>
                      <a:cxn ang="0">
                        <a:pos x="31" y="10"/>
                      </a:cxn>
                      <a:cxn ang="0">
                        <a:pos x="22" y="18"/>
                      </a:cxn>
                      <a:cxn ang="0">
                        <a:pos x="17" y="28"/>
                      </a:cxn>
                      <a:cxn ang="0">
                        <a:pos x="13" y="40"/>
                      </a:cxn>
                    </a:cxnLst>
                    <a:rect l="0" t="0" r="r" b="b"/>
                    <a:pathLst>
                      <a:path w="141" h="205">
                        <a:moveTo>
                          <a:pt x="13" y="40"/>
                        </a:moveTo>
                        <a:lnTo>
                          <a:pt x="10" y="52"/>
                        </a:lnTo>
                        <a:lnTo>
                          <a:pt x="7" y="69"/>
                        </a:lnTo>
                        <a:lnTo>
                          <a:pt x="7" y="82"/>
                        </a:lnTo>
                        <a:lnTo>
                          <a:pt x="3" y="78"/>
                        </a:lnTo>
                        <a:lnTo>
                          <a:pt x="0" y="82"/>
                        </a:lnTo>
                        <a:lnTo>
                          <a:pt x="3" y="97"/>
                        </a:lnTo>
                        <a:lnTo>
                          <a:pt x="5" y="113"/>
                        </a:lnTo>
                        <a:lnTo>
                          <a:pt x="6" y="119"/>
                        </a:lnTo>
                        <a:lnTo>
                          <a:pt x="10" y="121"/>
                        </a:lnTo>
                        <a:lnTo>
                          <a:pt x="14" y="118"/>
                        </a:lnTo>
                        <a:lnTo>
                          <a:pt x="18" y="121"/>
                        </a:lnTo>
                        <a:lnTo>
                          <a:pt x="25" y="175"/>
                        </a:lnTo>
                        <a:lnTo>
                          <a:pt x="72" y="204"/>
                        </a:lnTo>
                        <a:lnTo>
                          <a:pt x="115" y="176"/>
                        </a:lnTo>
                        <a:lnTo>
                          <a:pt x="125" y="121"/>
                        </a:lnTo>
                        <a:lnTo>
                          <a:pt x="130" y="123"/>
                        </a:lnTo>
                        <a:lnTo>
                          <a:pt x="134" y="122"/>
                        </a:lnTo>
                        <a:lnTo>
                          <a:pt x="137" y="116"/>
                        </a:lnTo>
                        <a:lnTo>
                          <a:pt x="137" y="94"/>
                        </a:lnTo>
                        <a:lnTo>
                          <a:pt x="140" y="80"/>
                        </a:lnTo>
                        <a:lnTo>
                          <a:pt x="138" y="74"/>
                        </a:lnTo>
                        <a:lnTo>
                          <a:pt x="135" y="77"/>
                        </a:lnTo>
                        <a:lnTo>
                          <a:pt x="136" y="66"/>
                        </a:lnTo>
                        <a:lnTo>
                          <a:pt x="134" y="48"/>
                        </a:lnTo>
                        <a:lnTo>
                          <a:pt x="131" y="33"/>
                        </a:lnTo>
                        <a:lnTo>
                          <a:pt x="125" y="22"/>
                        </a:lnTo>
                        <a:lnTo>
                          <a:pt x="118" y="13"/>
                        </a:lnTo>
                        <a:lnTo>
                          <a:pt x="108" y="7"/>
                        </a:lnTo>
                        <a:lnTo>
                          <a:pt x="92" y="1"/>
                        </a:lnTo>
                        <a:lnTo>
                          <a:pt x="76" y="0"/>
                        </a:lnTo>
                        <a:lnTo>
                          <a:pt x="66" y="0"/>
                        </a:lnTo>
                        <a:lnTo>
                          <a:pt x="55" y="1"/>
                        </a:lnTo>
                        <a:lnTo>
                          <a:pt x="42" y="5"/>
                        </a:lnTo>
                        <a:lnTo>
                          <a:pt x="31" y="10"/>
                        </a:lnTo>
                        <a:lnTo>
                          <a:pt x="22" y="18"/>
                        </a:lnTo>
                        <a:lnTo>
                          <a:pt x="17" y="28"/>
                        </a:lnTo>
                        <a:lnTo>
                          <a:pt x="13" y="40"/>
                        </a:lnTo>
                      </a:path>
                    </a:pathLst>
                  </a:custGeom>
                  <a:solidFill>
                    <a:srgbClr val="BF7F3F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grpSp>
                <p:nvGrpSpPr>
                  <p:cNvPr id="53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4793" y="140"/>
                    <a:ext cx="127" cy="176"/>
                    <a:chOff x="4793" y="140"/>
                    <a:chExt cx="127" cy="176"/>
                  </a:xfrm>
                </p:grpSpPr>
                <p:sp>
                  <p:nvSpPr>
                    <p:cNvPr id="54" name="Freeform 5"/>
                    <p:cNvSpPr>
                      <a:spLocks/>
                    </p:cNvSpPr>
                    <p:nvPr/>
                  </p:nvSpPr>
                  <p:spPr bwMode="auto">
                    <a:xfrm>
                      <a:off x="4793" y="140"/>
                      <a:ext cx="91" cy="176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46" y="14"/>
                        </a:cxn>
                        <a:cxn ang="0">
                          <a:pos x="44" y="22"/>
                        </a:cxn>
                        <a:cxn ang="0">
                          <a:pos x="42" y="34"/>
                        </a:cxn>
                        <a:cxn ang="0">
                          <a:pos x="42" y="40"/>
                        </a:cxn>
                        <a:cxn ang="0">
                          <a:pos x="43" y="45"/>
                        </a:cxn>
                        <a:cxn ang="0">
                          <a:pos x="45" y="48"/>
                        </a:cxn>
                        <a:cxn ang="0">
                          <a:pos x="50" y="49"/>
                        </a:cxn>
                        <a:cxn ang="0">
                          <a:pos x="59" y="50"/>
                        </a:cxn>
                        <a:cxn ang="0">
                          <a:pos x="62" y="51"/>
                        </a:cxn>
                        <a:cxn ang="0">
                          <a:pos x="65" y="53"/>
                        </a:cxn>
                        <a:cxn ang="0">
                          <a:pos x="69" y="53"/>
                        </a:cxn>
                        <a:cxn ang="0">
                          <a:pos x="71" y="53"/>
                        </a:cxn>
                        <a:cxn ang="0">
                          <a:pos x="66" y="57"/>
                        </a:cxn>
                        <a:cxn ang="0">
                          <a:pos x="64" y="66"/>
                        </a:cxn>
                        <a:cxn ang="0">
                          <a:pos x="63" y="82"/>
                        </a:cxn>
                        <a:cxn ang="0">
                          <a:pos x="62" y="97"/>
                        </a:cxn>
                        <a:cxn ang="0">
                          <a:pos x="63" y="101"/>
                        </a:cxn>
                        <a:cxn ang="0">
                          <a:pos x="68" y="104"/>
                        </a:cxn>
                        <a:cxn ang="0">
                          <a:pos x="71" y="105"/>
                        </a:cxn>
                        <a:cxn ang="0">
                          <a:pos x="65" y="106"/>
                        </a:cxn>
                        <a:cxn ang="0">
                          <a:pos x="62" y="106"/>
                        </a:cxn>
                        <a:cxn ang="0">
                          <a:pos x="59" y="105"/>
                        </a:cxn>
                        <a:cxn ang="0">
                          <a:pos x="55" y="101"/>
                        </a:cxn>
                        <a:cxn ang="0">
                          <a:pos x="58" y="99"/>
                        </a:cxn>
                        <a:cxn ang="0">
                          <a:pos x="58" y="94"/>
                        </a:cxn>
                        <a:cxn ang="0">
                          <a:pos x="57" y="69"/>
                        </a:cxn>
                        <a:cxn ang="0">
                          <a:pos x="49" y="70"/>
                        </a:cxn>
                        <a:cxn ang="0">
                          <a:pos x="43" y="70"/>
                        </a:cxn>
                        <a:cxn ang="0">
                          <a:pos x="46" y="68"/>
                        </a:cxn>
                        <a:cxn ang="0">
                          <a:pos x="40" y="68"/>
                        </a:cxn>
                        <a:cxn ang="0">
                          <a:pos x="35" y="71"/>
                        </a:cxn>
                        <a:cxn ang="0">
                          <a:pos x="32" y="77"/>
                        </a:cxn>
                        <a:cxn ang="0">
                          <a:pos x="30" y="85"/>
                        </a:cxn>
                        <a:cxn ang="0">
                          <a:pos x="32" y="94"/>
                        </a:cxn>
                        <a:cxn ang="0">
                          <a:pos x="37" y="99"/>
                        </a:cxn>
                        <a:cxn ang="0">
                          <a:pos x="42" y="100"/>
                        </a:cxn>
                        <a:cxn ang="0">
                          <a:pos x="43" y="105"/>
                        </a:cxn>
                        <a:cxn ang="0">
                          <a:pos x="46" y="140"/>
                        </a:cxn>
                        <a:cxn ang="0">
                          <a:pos x="56" y="146"/>
                        </a:cxn>
                        <a:cxn ang="0">
                          <a:pos x="62" y="148"/>
                        </a:cxn>
                        <a:cxn ang="0">
                          <a:pos x="69" y="151"/>
                        </a:cxn>
                        <a:cxn ang="0">
                          <a:pos x="79" y="151"/>
                        </a:cxn>
                        <a:cxn ang="0">
                          <a:pos x="90" y="146"/>
                        </a:cxn>
                        <a:cxn ang="0">
                          <a:pos x="76" y="153"/>
                        </a:cxn>
                        <a:cxn ang="0">
                          <a:pos x="74" y="158"/>
                        </a:cxn>
                        <a:cxn ang="0">
                          <a:pos x="70" y="163"/>
                        </a:cxn>
                        <a:cxn ang="0">
                          <a:pos x="72" y="175"/>
                        </a:cxn>
                        <a:cxn ang="0">
                          <a:pos x="26" y="144"/>
                        </a:cxn>
                        <a:cxn ang="0">
                          <a:pos x="18" y="92"/>
                        </a:cxn>
                        <a:cxn ang="0">
                          <a:pos x="14" y="86"/>
                        </a:cxn>
                        <a:cxn ang="0">
                          <a:pos x="10" y="90"/>
                        </a:cxn>
                        <a:cxn ang="0">
                          <a:pos x="7" y="88"/>
                        </a:cxn>
                        <a:cxn ang="0">
                          <a:pos x="4" y="68"/>
                        </a:cxn>
                        <a:cxn ang="0">
                          <a:pos x="0" y="50"/>
                        </a:cxn>
                        <a:cxn ang="0">
                          <a:pos x="4" y="48"/>
                        </a:cxn>
                        <a:cxn ang="0">
                          <a:pos x="8" y="55"/>
                        </a:cxn>
                        <a:cxn ang="0">
                          <a:pos x="15" y="16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91" h="176">
                          <a:moveTo>
                            <a:pt x="53" y="0"/>
                          </a:moveTo>
                          <a:lnTo>
                            <a:pt x="46" y="14"/>
                          </a:lnTo>
                          <a:lnTo>
                            <a:pt x="44" y="22"/>
                          </a:lnTo>
                          <a:lnTo>
                            <a:pt x="42" y="34"/>
                          </a:lnTo>
                          <a:lnTo>
                            <a:pt x="42" y="40"/>
                          </a:lnTo>
                          <a:lnTo>
                            <a:pt x="43" y="45"/>
                          </a:lnTo>
                          <a:lnTo>
                            <a:pt x="45" y="48"/>
                          </a:lnTo>
                          <a:lnTo>
                            <a:pt x="50" y="49"/>
                          </a:lnTo>
                          <a:lnTo>
                            <a:pt x="59" y="50"/>
                          </a:lnTo>
                          <a:lnTo>
                            <a:pt x="62" y="51"/>
                          </a:lnTo>
                          <a:lnTo>
                            <a:pt x="65" y="53"/>
                          </a:lnTo>
                          <a:lnTo>
                            <a:pt x="69" y="53"/>
                          </a:lnTo>
                          <a:lnTo>
                            <a:pt x="71" y="53"/>
                          </a:lnTo>
                          <a:lnTo>
                            <a:pt x="66" y="57"/>
                          </a:lnTo>
                          <a:lnTo>
                            <a:pt x="64" y="66"/>
                          </a:lnTo>
                          <a:lnTo>
                            <a:pt x="63" y="82"/>
                          </a:lnTo>
                          <a:lnTo>
                            <a:pt x="62" y="97"/>
                          </a:lnTo>
                          <a:lnTo>
                            <a:pt x="63" y="101"/>
                          </a:lnTo>
                          <a:lnTo>
                            <a:pt x="68" y="104"/>
                          </a:lnTo>
                          <a:lnTo>
                            <a:pt x="71" y="105"/>
                          </a:lnTo>
                          <a:lnTo>
                            <a:pt x="65" y="106"/>
                          </a:lnTo>
                          <a:lnTo>
                            <a:pt x="62" y="106"/>
                          </a:lnTo>
                          <a:lnTo>
                            <a:pt x="59" y="105"/>
                          </a:lnTo>
                          <a:lnTo>
                            <a:pt x="55" y="101"/>
                          </a:lnTo>
                          <a:lnTo>
                            <a:pt x="58" y="99"/>
                          </a:lnTo>
                          <a:lnTo>
                            <a:pt x="58" y="94"/>
                          </a:lnTo>
                          <a:lnTo>
                            <a:pt x="57" y="69"/>
                          </a:lnTo>
                          <a:lnTo>
                            <a:pt x="49" y="70"/>
                          </a:lnTo>
                          <a:lnTo>
                            <a:pt x="43" y="70"/>
                          </a:lnTo>
                          <a:lnTo>
                            <a:pt x="46" y="68"/>
                          </a:lnTo>
                          <a:lnTo>
                            <a:pt x="40" y="68"/>
                          </a:lnTo>
                          <a:lnTo>
                            <a:pt x="35" y="71"/>
                          </a:lnTo>
                          <a:lnTo>
                            <a:pt x="32" y="77"/>
                          </a:lnTo>
                          <a:lnTo>
                            <a:pt x="30" y="85"/>
                          </a:lnTo>
                          <a:lnTo>
                            <a:pt x="32" y="94"/>
                          </a:lnTo>
                          <a:lnTo>
                            <a:pt x="37" y="99"/>
                          </a:lnTo>
                          <a:lnTo>
                            <a:pt x="42" y="100"/>
                          </a:lnTo>
                          <a:lnTo>
                            <a:pt x="43" y="105"/>
                          </a:lnTo>
                          <a:lnTo>
                            <a:pt x="46" y="140"/>
                          </a:lnTo>
                          <a:lnTo>
                            <a:pt x="56" y="146"/>
                          </a:lnTo>
                          <a:lnTo>
                            <a:pt x="62" y="148"/>
                          </a:lnTo>
                          <a:lnTo>
                            <a:pt x="69" y="151"/>
                          </a:lnTo>
                          <a:lnTo>
                            <a:pt x="79" y="151"/>
                          </a:lnTo>
                          <a:lnTo>
                            <a:pt x="90" y="146"/>
                          </a:lnTo>
                          <a:lnTo>
                            <a:pt x="76" y="153"/>
                          </a:lnTo>
                          <a:lnTo>
                            <a:pt x="74" y="158"/>
                          </a:lnTo>
                          <a:lnTo>
                            <a:pt x="70" y="163"/>
                          </a:lnTo>
                          <a:lnTo>
                            <a:pt x="72" y="175"/>
                          </a:lnTo>
                          <a:lnTo>
                            <a:pt x="26" y="144"/>
                          </a:lnTo>
                          <a:lnTo>
                            <a:pt x="18" y="92"/>
                          </a:lnTo>
                          <a:lnTo>
                            <a:pt x="14" y="86"/>
                          </a:lnTo>
                          <a:lnTo>
                            <a:pt x="10" y="90"/>
                          </a:lnTo>
                          <a:lnTo>
                            <a:pt x="7" y="88"/>
                          </a:lnTo>
                          <a:lnTo>
                            <a:pt x="4" y="68"/>
                          </a:lnTo>
                          <a:lnTo>
                            <a:pt x="0" y="50"/>
                          </a:lnTo>
                          <a:lnTo>
                            <a:pt x="4" y="48"/>
                          </a:lnTo>
                          <a:lnTo>
                            <a:pt x="8" y="55"/>
                          </a:lnTo>
                          <a:lnTo>
                            <a:pt x="15" y="16"/>
                          </a:lnTo>
                          <a:lnTo>
                            <a:pt x="53" y="0"/>
                          </a:lnTo>
                        </a:path>
                      </a:pathLst>
                    </a:custGeom>
                    <a:solidFill>
                      <a:srgbClr val="7F3F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55" name="Freeform 6"/>
                    <p:cNvSpPr>
                      <a:spLocks/>
                    </p:cNvSpPr>
                    <p:nvPr/>
                  </p:nvSpPr>
                  <p:spPr bwMode="auto">
                    <a:xfrm>
                      <a:off x="4880" y="192"/>
                      <a:ext cx="40" cy="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7" y="1"/>
                        </a:cxn>
                        <a:cxn ang="0">
                          <a:pos x="12" y="0"/>
                        </a:cxn>
                        <a:cxn ang="0">
                          <a:pos x="17" y="0"/>
                        </a:cxn>
                        <a:cxn ang="0">
                          <a:pos x="23" y="0"/>
                        </a:cxn>
                        <a:cxn ang="0">
                          <a:pos x="33" y="2"/>
                        </a:cxn>
                        <a:cxn ang="0">
                          <a:pos x="39" y="2"/>
                        </a:cxn>
                        <a:cxn ang="0">
                          <a:pos x="32" y="4"/>
                        </a:cxn>
                        <a:cxn ang="0">
                          <a:pos x="30" y="6"/>
                        </a:cxn>
                        <a:cxn ang="0">
                          <a:pos x="25" y="8"/>
                        </a:cxn>
                        <a:cxn ang="0">
                          <a:pos x="25" y="11"/>
                        </a:cxn>
                        <a:cxn ang="0">
                          <a:pos x="32" y="14"/>
                        </a:cxn>
                        <a:cxn ang="0">
                          <a:pos x="22" y="15"/>
                        </a:cxn>
                        <a:cxn ang="0">
                          <a:pos x="14" y="12"/>
                        </a:cxn>
                        <a:cxn ang="0">
                          <a:pos x="7" y="11"/>
                        </a:cxn>
                        <a:cxn ang="0">
                          <a:pos x="5" y="9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40" h="16">
                          <a:moveTo>
                            <a:pt x="0" y="2"/>
                          </a:moveTo>
                          <a:lnTo>
                            <a:pt x="7" y="1"/>
                          </a:lnTo>
                          <a:lnTo>
                            <a:pt x="12" y="0"/>
                          </a:lnTo>
                          <a:lnTo>
                            <a:pt x="17" y="0"/>
                          </a:lnTo>
                          <a:lnTo>
                            <a:pt x="23" y="0"/>
                          </a:lnTo>
                          <a:lnTo>
                            <a:pt x="33" y="2"/>
                          </a:lnTo>
                          <a:lnTo>
                            <a:pt x="39" y="2"/>
                          </a:lnTo>
                          <a:lnTo>
                            <a:pt x="32" y="4"/>
                          </a:lnTo>
                          <a:lnTo>
                            <a:pt x="30" y="6"/>
                          </a:lnTo>
                          <a:lnTo>
                            <a:pt x="25" y="8"/>
                          </a:lnTo>
                          <a:lnTo>
                            <a:pt x="25" y="11"/>
                          </a:lnTo>
                          <a:lnTo>
                            <a:pt x="32" y="14"/>
                          </a:lnTo>
                          <a:lnTo>
                            <a:pt x="22" y="15"/>
                          </a:lnTo>
                          <a:lnTo>
                            <a:pt x="14" y="12"/>
                          </a:lnTo>
                          <a:lnTo>
                            <a:pt x="7" y="11"/>
                          </a:lnTo>
                          <a:lnTo>
                            <a:pt x="5" y="9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7F3F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51" name="Freeform 9"/>
                <p:cNvSpPr>
                  <a:spLocks/>
                </p:cNvSpPr>
                <p:nvPr/>
              </p:nvSpPr>
              <p:spPr bwMode="auto">
                <a:xfrm>
                  <a:off x="4793" y="89"/>
                  <a:ext cx="148" cy="120"/>
                </a:xfrm>
                <a:custGeom>
                  <a:avLst/>
                  <a:gdLst/>
                  <a:ahLst/>
                  <a:cxnLst>
                    <a:cxn ang="0">
                      <a:pos x="2" y="103"/>
                    </a:cxn>
                    <a:cxn ang="0">
                      <a:pos x="0" y="94"/>
                    </a:cxn>
                    <a:cxn ang="0">
                      <a:pos x="0" y="79"/>
                    </a:cxn>
                    <a:cxn ang="0">
                      <a:pos x="2" y="64"/>
                    </a:cxn>
                    <a:cxn ang="0">
                      <a:pos x="6" y="41"/>
                    </a:cxn>
                    <a:cxn ang="0">
                      <a:pos x="11" y="29"/>
                    </a:cxn>
                    <a:cxn ang="0">
                      <a:pos x="18" y="21"/>
                    </a:cxn>
                    <a:cxn ang="0">
                      <a:pos x="26" y="16"/>
                    </a:cxn>
                    <a:cxn ang="0">
                      <a:pos x="33" y="14"/>
                    </a:cxn>
                    <a:cxn ang="0">
                      <a:pos x="33" y="10"/>
                    </a:cxn>
                    <a:cxn ang="0">
                      <a:pos x="36" y="10"/>
                    </a:cxn>
                    <a:cxn ang="0">
                      <a:pos x="39" y="7"/>
                    </a:cxn>
                    <a:cxn ang="0">
                      <a:pos x="47" y="2"/>
                    </a:cxn>
                    <a:cxn ang="0">
                      <a:pos x="62" y="0"/>
                    </a:cxn>
                    <a:cxn ang="0">
                      <a:pos x="74" y="0"/>
                    </a:cxn>
                    <a:cxn ang="0">
                      <a:pos x="90" y="3"/>
                    </a:cxn>
                    <a:cxn ang="0">
                      <a:pos x="101" y="7"/>
                    </a:cxn>
                    <a:cxn ang="0">
                      <a:pos x="114" y="16"/>
                    </a:cxn>
                    <a:cxn ang="0">
                      <a:pos x="123" y="23"/>
                    </a:cxn>
                    <a:cxn ang="0">
                      <a:pos x="131" y="25"/>
                    </a:cxn>
                    <a:cxn ang="0">
                      <a:pos x="127" y="26"/>
                    </a:cxn>
                    <a:cxn ang="0">
                      <a:pos x="134" y="29"/>
                    </a:cxn>
                    <a:cxn ang="0">
                      <a:pos x="131" y="29"/>
                    </a:cxn>
                    <a:cxn ang="0">
                      <a:pos x="138" y="32"/>
                    </a:cxn>
                    <a:cxn ang="0">
                      <a:pos x="142" y="39"/>
                    </a:cxn>
                    <a:cxn ang="0">
                      <a:pos x="142" y="45"/>
                    </a:cxn>
                    <a:cxn ang="0">
                      <a:pos x="147" y="60"/>
                    </a:cxn>
                    <a:cxn ang="0">
                      <a:pos x="145" y="69"/>
                    </a:cxn>
                    <a:cxn ang="0">
                      <a:pos x="144" y="80"/>
                    </a:cxn>
                    <a:cxn ang="0">
                      <a:pos x="143" y="89"/>
                    </a:cxn>
                    <a:cxn ang="0">
                      <a:pos x="140" y="102"/>
                    </a:cxn>
                    <a:cxn ang="0">
                      <a:pos x="138" y="94"/>
                    </a:cxn>
                    <a:cxn ang="0">
                      <a:pos x="135" y="95"/>
                    </a:cxn>
                    <a:cxn ang="0">
                      <a:pos x="132" y="100"/>
                    </a:cxn>
                    <a:cxn ang="0">
                      <a:pos x="132" y="105"/>
                    </a:cxn>
                    <a:cxn ang="0">
                      <a:pos x="130" y="119"/>
                    </a:cxn>
                    <a:cxn ang="0">
                      <a:pos x="127" y="89"/>
                    </a:cxn>
                    <a:cxn ang="0">
                      <a:pos x="123" y="89"/>
                    </a:cxn>
                    <a:cxn ang="0">
                      <a:pos x="122" y="79"/>
                    </a:cxn>
                    <a:cxn ang="0">
                      <a:pos x="118" y="68"/>
                    </a:cxn>
                    <a:cxn ang="0">
                      <a:pos x="119" y="64"/>
                    </a:cxn>
                    <a:cxn ang="0">
                      <a:pos x="119" y="60"/>
                    </a:cxn>
                    <a:cxn ang="0">
                      <a:pos x="116" y="60"/>
                    </a:cxn>
                    <a:cxn ang="0">
                      <a:pos x="105" y="66"/>
                    </a:cxn>
                    <a:cxn ang="0">
                      <a:pos x="88" y="65"/>
                    </a:cxn>
                    <a:cxn ang="0">
                      <a:pos x="78" y="64"/>
                    </a:cxn>
                    <a:cxn ang="0">
                      <a:pos x="88" y="68"/>
                    </a:cxn>
                    <a:cxn ang="0">
                      <a:pos x="65" y="67"/>
                    </a:cxn>
                    <a:cxn ang="0">
                      <a:pos x="45" y="63"/>
                    </a:cxn>
                    <a:cxn ang="0">
                      <a:pos x="35" y="62"/>
                    </a:cxn>
                    <a:cxn ang="0">
                      <a:pos x="28" y="60"/>
                    </a:cxn>
                    <a:cxn ang="0">
                      <a:pos x="25" y="66"/>
                    </a:cxn>
                    <a:cxn ang="0">
                      <a:pos x="22" y="75"/>
                    </a:cxn>
                    <a:cxn ang="0">
                      <a:pos x="19" y="88"/>
                    </a:cxn>
                    <a:cxn ang="0">
                      <a:pos x="17" y="100"/>
                    </a:cxn>
                    <a:cxn ang="0">
                      <a:pos x="15" y="116"/>
                    </a:cxn>
                    <a:cxn ang="0">
                      <a:pos x="11" y="104"/>
                    </a:cxn>
                    <a:cxn ang="0">
                      <a:pos x="8" y="102"/>
                    </a:cxn>
                    <a:cxn ang="0">
                      <a:pos x="5" y="97"/>
                    </a:cxn>
                    <a:cxn ang="0">
                      <a:pos x="2" y="103"/>
                    </a:cxn>
                  </a:cxnLst>
                  <a:rect l="0" t="0" r="r" b="b"/>
                  <a:pathLst>
                    <a:path w="148" h="120">
                      <a:moveTo>
                        <a:pt x="2" y="103"/>
                      </a:moveTo>
                      <a:lnTo>
                        <a:pt x="0" y="94"/>
                      </a:lnTo>
                      <a:lnTo>
                        <a:pt x="0" y="79"/>
                      </a:lnTo>
                      <a:lnTo>
                        <a:pt x="2" y="64"/>
                      </a:lnTo>
                      <a:lnTo>
                        <a:pt x="6" y="41"/>
                      </a:lnTo>
                      <a:lnTo>
                        <a:pt x="11" y="29"/>
                      </a:lnTo>
                      <a:lnTo>
                        <a:pt x="18" y="21"/>
                      </a:lnTo>
                      <a:lnTo>
                        <a:pt x="26" y="16"/>
                      </a:lnTo>
                      <a:lnTo>
                        <a:pt x="33" y="14"/>
                      </a:lnTo>
                      <a:lnTo>
                        <a:pt x="33" y="10"/>
                      </a:lnTo>
                      <a:lnTo>
                        <a:pt x="36" y="10"/>
                      </a:lnTo>
                      <a:lnTo>
                        <a:pt x="39" y="7"/>
                      </a:lnTo>
                      <a:lnTo>
                        <a:pt x="47" y="2"/>
                      </a:lnTo>
                      <a:lnTo>
                        <a:pt x="62" y="0"/>
                      </a:lnTo>
                      <a:lnTo>
                        <a:pt x="74" y="0"/>
                      </a:lnTo>
                      <a:lnTo>
                        <a:pt x="90" y="3"/>
                      </a:lnTo>
                      <a:lnTo>
                        <a:pt x="101" y="7"/>
                      </a:lnTo>
                      <a:lnTo>
                        <a:pt x="114" y="16"/>
                      </a:lnTo>
                      <a:lnTo>
                        <a:pt x="123" y="23"/>
                      </a:lnTo>
                      <a:lnTo>
                        <a:pt x="131" y="25"/>
                      </a:lnTo>
                      <a:lnTo>
                        <a:pt x="127" y="26"/>
                      </a:lnTo>
                      <a:lnTo>
                        <a:pt x="134" y="29"/>
                      </a:lnTo>
                      <a:lnTo>
                        <a:pt x="131" y="29"/>
                      </a:lnTo>
                      <a:lnTo>
                        <a:pt x="138" y="32"/>
                      </a:lnTo>
                      <a:lnTo>
                        <a:pt x="142" y="39"/>
                      </a:lnTo>
                      <a:lnTo>
                        <a:pt x="142" y="45"/>
                      </a:lnTo>
                      <a:lnTo>
                        <a:pt x="147" y="60"/>
                      </a:lnTo>
                      <a:lnTo>
                        <a:pt x="145" y="69"/>
                      </a:lnTo>
                      <a:lnTo>
                        <a:pt x="144" y="80"/>
                      </a:lnTo>
                      <a:lnTo>
                        <a:pt x="143" y="89"/>
                      </a:lnTo>
                      <a:lnTo>
                        <a:pt x="140" y="102"/>
                      </a:lnTo>
                      <a:lnTo>
                        <a:pt x="138" y="94"/>
                      </a:lnTo>
                      <a:lnTo>
                        <a:pt x="135" y="95"/>
                      </a:lnTo>
                      <a:lnTo>
                        <a:pt x="132" y="100"/>
                      </a:lnTo>
                      <a:lnTo>
                        <a:pt x="132" y="105"/>
                      </a:lnTo>
                      <a:lnTo>
                        <a:pt x="130" y="119"/>
                      </a:lnTo>
                      <a:lnTo>
                        <a:pt x="127" y="89"/>
                      </a:lnTo>
                      <a:lnTo>
                        <a:pt x="123" y="89"/>
                      </a:lnTo>
                      <a:lnTo>
                        <a:pt x="122" y="79"/>
                      </a:lnTo>
                      <a:lnTo>
                        <a:pt x="118" y="68"/>
                      </a:lnTo>
                      <a:lnTo>
                        <a:pt x="119" y="64"/>
                      </a:lnTo>
                      <a:lnTo>
                        <a:pt x="119" y="60"/>
                      </a:lnTo>
                      <a:lnTo>
                        <a:pt x="116" y="60"/>
                      </a:lnTo>
                      <a:lnTo>
                        <a:pt x="105" y="66"/>
                      </a:lnTo>
                      <a:lnTo>
                        <a:pt x="88" y="65"/>
                      </a:lnTo>
                      <a:lnTo>
                        <a:pt x="78" y="64"/>
                      </a:lnTo>
                      <a:lnTo>
                        <a:pt x="88" y="68"/>
                      </a:lnTo>
                      <a:lnTo>
                        <a:pt x="65" y="67"/>
                      </a:lnTo>
                      <a:lnTo>
                        <a:pt x="45" y="63"/>
                      </a:lnTo>
                      <a:lnTo>
                        <a:pt x="35" y="62"/>
                      </a:lnTo>
                      <a:lnTo>
                        <a:pt x="28" y="60"/>
                      </a:lnTo>
                      <a:lnTo>
                        <a:pt x="25" y="66"/>
                      </a:lnTo>
                      <a:lnTo>
                        <a:pt x="22" y="75"/>
                      </a:lnTo>
                      <a:lnTo>
                        <a:pt x="19" y="88"/>
                      </a:lnTo>
                      <a:lnTo>
                        <a:pt x="17" y="100"/>
                      </a:lnTo>
                      <a:lnTo>
                        <a:pt x="15" y="116"/>
                      </a:lnTo>
                      <a:lnTo>
                        <a:pt x="11" y="104"/>
                      </a:lnTo>
                      <a:lnTo>
                        <a:pt x="8" y="102"/>
                      </a:lnTo>
                      <a:lnTo>
                        <a:pt x="5" y="97"/>
                      </a:lnTo>
                      <a:lnTo>
                        <a:pt x="2" y="103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34" name="Group 16"/>
              <p:cNvGrpSpPr>
                <a:grpSpLocks/>
              </p:cNvGrpSpPr>
              <p:nvPr/>
            </p:nvGrpSpPr>
            <p:grpSpPr bwMode="auto">
              <a:xfrm>
                <a:off x="4801" y="285"/>
                <a:ext cx="130" cy="290"/>
                <a:chOff x="4801" y="285"/>
                <a:chExt cx="130" cy="290"/>
              </a:xfrm>
            </p:grpSpPr>
            <p:sp>
              <p:nvSpPr>
                <p:cNvPr id="45" name="Freeform 11"/>
                <p:cNvSpPr>
                  <a:spLocks/>
                </p:cNvSpPr>
                <p:nvPr/>
              </p:nvSpPr>
              <p:spPr bwMode="auto">
                <a:xfrm>
                  <a:off x="4801" y="285"/>
                  <a:ext cx="130" cy="238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0" y="14"/>
                    </a:cxn>
                    <a:cxn ang="0">
                      <a:pos x="67" y="237"/>
                    </a:cxn>
                    <a:cxn ang="0">
                      <a:pos x="129" y="18"/>
                    </a:cxn>
                    <a:cxn ang="0">
                      <a:pos x="117" y="6"/>
                    </a:cxn>
                    <a:cxn ang="0">
                      <a:pos x="68" y="36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130" h="238">
                      <a:moveTo>
                        <a:pt x="17" y="0"/>
                      </a:moveTo>
                      <a:lnTo>
                        <a:pt x="0" y="14"/>
                      </a:lnTo>
                      <a:lnTo>
                        <a:pt x="67" y="237"/>
                      </a:lnTo>
                      <a:lnTo>
                        <a:pt x="129" y="18"/>
                      </a:lnTo>
                      <a:lnTo>
                        <a:pt x="117" y="6"/>
                      </a:lnTo>
                      <a:lnTo>
                        <a:pt x="68" y="36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rgbClr val="9FBFFF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46" name="Freeform 12"/>
                <p:cNvSpPr>
                  <a:spLocks/>
                </p:cNvSpPr>
                <p:nvPr/>
              </p:nvSpPr>
              <p:spPr bwMode="auto">
                <a:xfrm>
                  <a:off x="4840" y="319"/>
                  <a:ext cx="50" cy="22"/>
                </a:xfrm>
                <a:custGeom>
                  <a:avLst/>
                  <a:gdLst/>
                  <a:ahLst/>
                  <a:cxnLst>
                    <a:cxn ang="0">
                      <a:pos x="15" y="2"/>
                    </a:cxn>
                    <a:cxn ang="0">
                      <a:pos x="0" y="21"/>
                    </a:cxn>
                    <a:cxn ang="0">
                      <a:pos x="20" y="15"/>
                    </a:cxn>
                    <a:cxn ang="0">
                      <a:pos x="49" y="20"/>
                    </a:cxn>
                    <a:cxn ang="0">
                      <a:pos x="29" y="0"/>
                    </a:cxn>
                    <a:cxn ang="0">
                      <a:pos x="15" y="2"/>
                    </a:cxn>
                  </a:cxnLst>
                  <a:rect l="0" t="0" r="r" b="b"/>
                  <a:pathLst>
                    <a:path w="50" h="22">
                      <a:moveTo>
                        <a:pt x="15" y="2"/>
                      </a:moveTo>
                      <a:lnTo>
                        <a:pt x="0" y="21"/>
                      </a:lnTo>
                      <a:lnTo>
                        <a:pt x="20" y="15"/>
                      </a:lnTo>
                      <a:lnTo>
                        <a:pt x="49" y="20"/>
                      </a:lnTo>
                      <a:lnTo>
                        <a:pt x="29" y="0"/>
                      </a:lnTo>
                      <a:lnTo>
                        <a:pt x="15" y="2"/>
                      </a:lnTo>
                    </a:path>
                  </a:pathLst>
                </a:custGeom>
                <a:solidFill>
                  <a:srgbClr val="3F7FFF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47" name="Group 15"/>
                <p:cNvGrpSpPr>
                  <a:grpSpLocks/>
                </p:cNvGrpSpPr>
                <p:nvPr/>
              </p:nvGrpSpPr>
              <p:grpSpPr bwMode="auto">
                <a:xfrm>
                  <a:off x="4815" y="287"/>
                  <a:ext cx="103" cy="288"/>
                  <a:chOff x="4815" y="287"/>
                  <a:chExt cx="103" cy="288"/>
                </a:xfrm>
              </p:grpSpPr>
              <p:sp>
                <p:nvSpPr>
                  <p:cNvPr id="48" name="Freeform 13"/>
                  <p:cNvSpPr>
                    <a:spLocks/>
                  </p:cNvSpPr>
                  <p:nvPr/>
                </p:nvSpPr>
                <p:spPr bwMode="auto">
                  <a:xfrm>
                    <a:off x="4847" y="321"/>
                    <a:ext cx="43" cy="254"/>
                  </a:xfrm>
                  <a:custGeom>
                    <a:avLst/>
                    <a:gdLst/>
                    <a:ahLst/>
                    <a:cxnLst>
                      <a:cxn ang="0">
                        <a:pos x="19" y="0"/>
                      </a:cxn>
                      <a:cxn ang="0">
                        <a:pos x="7" y="11"/>
                      </a:cxn>
                      <a:cxn ang="0">
                        <a:pos x="15" y="24"/>
                      </a:cxn>
                      <a:cxn ang="0">
                        <a:pos x="3" y="73"/>
                      </a:cxn>
                      <a:cxn ang="0">
                        <a:pos x="0" y="107"/>
                      </a:cxn>
                      <a:cxn ang="0">
                        <a:pos x="1" y="145"/>
                      </a:cxn>
                      <a:cxn ang="0">
                        <a:pos x="3" y="227"/>
                      </a:cxn>
                      <a:cxn ang="0">
                        <a:pos x="22" y="253"/>
                      </a:cxn>
                      <a:cxn ang="0">
                        <a:pos x="41" y="223"/>
                      </a:cxn>
                      <a:cxn ang="0">
                        <a:pos x="42" y="145"/>
                      </a:cxn>
                      <a:cxn ang="0">
                        <a:pos x="40" y="103"/>
                      </a:cxn>
                      <a:cxn ang="0">
                        <a:pos x="36" y="71"/>
                      </a:cxn>
                      <a:cxn ang="0">
                        <a:pos x="23" y="23"/>
                      </a:cxn>
                      <a:cxn ang="0">
                        <a:pos x="29" y="11"/>
                      </a:cxn>
                      <a:cxn ang="0">
                        <a:pos x="19" y="0"/>
                      </a:cxn>
                    </a:cxnLst>
                    <a:rect l="0" t="0" r="r" b="b"/>
                    <a:pathLst>
                      <a:path w="43" h="254">
                        <a:moveTo>
                          <a:pt x="19" y="0"/>
                        </a:moveTo>
                        <a:lnTo>
                          <a:pt x="7" y="11"/>
                        </a:lnTo>
                        <a:lnTo>
                          <a:pt x="15" y="24"/>
                        </a:lnTo>
                        <a:lnTo>
                          <a:pt x="3" y="73"/>
                        </a:lnTo>
                        <a:lnTo>
                          <a:pt x="0" y="107"/>
                        </a:lnTo>
                        <a:lnTo>
                          <a:pt x="1" y="145"/>
                        </a:lnTo>
                        <a:lnTo>
                          <a:pt x="3" y="227"/>
                        </a:lnTo>
                        <a:lnTo>
                          <a:pt x="22" y="253"/>
                        </a:lnTo>
                        <a:lnTo>
                          <a:pt x="41" y="223"/>
                        </a:lnTo>
                        <a:lnTo>
                          <a:pt x="42" y="145"/>
                        </a:lnTo>
                        <a:lnTo>
                          <a:pt x="40" y="103"/>
                        </a:lnTo>
                        <a:lnTo>
                          <a:pt x="36" y="71"/>
                        </a:lnTo>
                        <a:lnTo>
                          <a:pt x="23" y="23"/>
                        </a:lnTo>
                        <a:lnTo>
                          <a:pt x="29" y="11"/>
                        </a:lnTo>
                        <a:lnTo>
                          <a:pt x="19" y="0"/>
                        </a:lnTo>
                      </a:path>
                    </a:pathLst>
                  </a:custGeom>
                  <a:solidFill>
                    <a:srgbClr val="001F9F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49" name="Freeform 14"/>
                  <p:cNvSpPr>
                    <a:spLocks/>
                  </p:cNvSpPr>
                  <p:nvPr/>
                </p:nvSpPr>
                <p:spPr bwMode="auto">
                  <a:xfrm>
                    <a:off x="4815" y="287"/>
                    <a:ext cx="103" cy="64"/>
                  </a:xfrm>
                  <a:custGeom>
                    <a:avLst/>
                    <a:gdLst/>
                    <a:ahLst/>
                    <a:cxnLst>
                      <a:cxn ang="0">
                        <a:pos x="4" y="0"/>
                      </a:cxn>
                      <a:cxn ang="0">
                        <a:pos x="49" y="28"/>
                      </a:cxn>
                      <a:cxn ang="0">
                        <a:pos x="95" y="0"/>
                      </a:cxn>
                      <a:cxn ang="0">
                        <a:pos x="102" y="4"/>
                      </a:cxn>
                      <a:cxn ang="0">
                        <a:pos x="78" y="63"/>
                      </a:cxn>
                      <a:cxn ang="0">
                        <a:pos x="50" y="31"/>
                      </a:cxn>
                      <a:cxn ang="0">
                        <a:pos x="22" y="63"/>
                      </a:cxn>
                      <a:cxn ang="0">
                        <a:pos x="0" y="7"/>
                      </a:cxn>
                      <a:cxn ang="0">
                        <a:pos x="4" y="0"/>
                      </a:cxn>
                    </a:cxnLst>
                    <a:rect l="0" t="0" r="r" b="b"/>
                    <a:pathLst>
                      <a:path w="103" h="64">
                        <a:moveTo>
                          <a:pt x="4" y="0"/>
                        </a:moveTo>
                        <a:lnTo>
                          <a:pt x="49" y="28"/>
                        </a:lnTo>
                        <a:lnTo>
                          <a:pt x="95" y="0"/>
                        </a:lnTo>
                        <a:lnTo>
                          <a:pt x="102" y="4"/>
                        </a:lnTo>
                        <a:lnTo>
                          <a:pt x="78" y="63"/>
                        </a:lnTo>
                        <a:lnTo>
                          <a:pt x="50" y="31"/>
                        </a:lnTo>
                        <a:lnTo>
                          <a:pt x="22" y="63"/>
                        </a:lnTo>
                        <a:lnTo>
                          <a:pt x="0" y="7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9FBFFF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sp>
            <p:nvSpPr>
              <p:cNvPr id="35" name="Freeform 17"/>
              <p:cNvSpPr>
                <a:spLocks/>
              </p:cNvSpPr>
              <p:nvPr/>
            </p:nvSpPr>
            <p:spPr bwMode="auto">
              <a:xfrm>
                <a:off x="4756" y="522"/>
                <a:ext cx="148" cy="71"/>
              </a:xfrm>
              <a:custGeom>
                <a:avLst/>
                <a:gdLst/>
                <a:ahLst/>
                <a:cxnLst>
                  <a:cxn ang="0">
                    <a:pos x="21" y="38"/>
                  </a:cxn>
                  <a:cxn ang="0">
                    <a:pos x="61" y="10"/>
                  </a:cxn>
                  <a:cxn ang="0">
                    <a:pos x="79" y="0"/>
                  </a:cxn>
                  <a:cxn ang="0">
                    <a:pos x="117" y="12"/>
                  </a:cxn>
                  <a:cxn ang="0">
                    <a:pos x="147" y="24"/>
                  </a:cxn>
                  <a:cxn ang="0">
                    <a:pos x="147" y="69"/>
                  </a:cxn>
                  <a:cxn ang="0">
                    <a:pos x="122" y="70"/>
                  </a:cxn>
                  <a:cxn ang="0">
                    <a:pos x="87" y="70"/>
                  </a:cxn>
                  <a:cxn ang="0">
                    <a:pos x="70" y="65"/>
                  </a:cxn>
                  <a:cxn ang="0">
                    <a:pos x="57" y="60"/>
                  </a:cxn>
                  <a:cxn ang="0">
                    <a:pos x="47" y="57"/>
                  </a:cxn>
                  <a:cxn ang="0">
                    <a:pos x="41" y="57"/>
                  </a:cxn>
                  <a:cxn ang="0">
                    <a:pos x="27" y="59"/>
                  </a:cxn>
                  <a:cxn ang="0">
                    <a:pos x="16" y="60"/>
                  </a:cxn>
                  <a:cxn ang="0">
                    <a:pos x="2" y="58"/>
                  </a:cxn>
                  <a:cxn ang="0">
                    <a:pos x="0" y="53"/>
                  </a:cxn>
                  <a:cxn ang="0">
                    <a:pos x="12" y="42"/>
                  </a:cxn>
                  <a:cxn ang="0">
                    <a:pos x="21" y="38"/>
                  </a:cxn>
                </a:cxnLst>
                <a:rect l="0" t="0" r="r" b="b"/>
                <a:pathLst>
                  <a:path w="148" h="71">
                    <a:moveTo>
                      <a:pt x="21" y="38"/>
                    </a:moveTo>
                    <a:lnTo>
                      <a:pt x="61" y="10"/>
                    </a:lnTo>
                    <a:lnTo>
                      <a:pt x="79" y="0"/>
                    </a:lnTo>
                    <a:lnTo>
                      <a:pt x="117" y="12"/>
                    </a:lnTo>
                    <a:lnTo>
                      <a:pt x="147" y="24"/>
                    </a:lnTo>
                    <a:lnTo>
                      <a:pt x="147" y="69"/>
                    </a:lnTo>
                    <a:lnTo>
                      <a:pt x="122" y="70"/>
                    </a:lnTo>
                    <a:lnTo>
                      <a:pt x="87" y="70"/>
                    </a:lnTo>
                    <a:lnTo>
                      <a:pt x="70" y="65"/>
                    </a:lnTo>
                    <a:lnTo>
                      <a:pt x="57" y="60"/>
                    </a:lnTo>
                    <a:lnTo>
                      <a:pt x="47" y="57"/>
                    </a:lnTo>
                    <a:lnTo>
                      <a:pt x="41" y="57"/>
                    </a:lnTo>
                    <a:lnTo>
                      <a:pt x="27" y="59"/>
                    </a:lnTo>
                    <a:lnTo>
                      <a:pt x="16" y="60"/>
                    </a:lnTo>
                    <a:lnTo>
                      <a:pt x="2" y="58"/>
                    </a:lnTo>
                    <a:lnTo>
                      <a:pt x="0" y="53"/>
                    </a:lnTo>
                    <a:lnTo>
                      <a:pt x="12" y="42"/>
                    </a:lnTo>
                    <a:lnTo>
                      <a:pt x="21" y="38"/>
                    </a:lnTo>
                  </a:path>
                </a:pathLst>
              </a:custGeom>
              <a:solidFill>
                <a:srgbClr val="BF7F3F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36" name="Group 20"/>
              <p:cNvGrpSpPr>
                <a:grpSpLocks/>
              </p:cNvGrpSpPr>
              <p:nvPr/>
            </p:nvGrpSpPr>
            <p:grpSpPr bwMode="auto">
              <a:xfrm>
                <a:off x="4766" y="565"/>
                <a:ext cx="127" cy="71"/>
                <a:chOff x="4766" y="565"/>
                <a:chExt cx="127" cy="71"/>
              </a:xfrm>
            </p:grpSpPr>
            <p:sp>
              <p:nvSpPr>
                <p:cNvPr id="43" name="Freeform 18"/>
                <p:cNvSpPr>
                  <a:spLocks/>
                </p:cNvSpPr>
                <p:nvPr/>
              </p:nvSpPr>
              <p:spPr bwMode="auto">
                <a:xfrm>
                  <a:off x="4766" y="565"/>
                  <a:ext cx="127" cy="71"/>
                </a:xfrm>
                <a:custGeom>
                  <a:avLst/>
                  <a:gdLst/>
                  <a:ahLst/>
                  <a:cxnLst>
                    <a:cxn ang="0">
                      <a:pos x="19" y="8"/>
                    </a:cxn>
                    <a:cxn ang="0">
                      <a:pos x="50" y="6"/>
                    </a:cxn>
                    <a:cxn ang="0">
                      <a:pos x="72" y="3"/>
                    </a:cxn>
                    <a:cxn ang="0">
                      <a:pos x="101" y="0"/>
                    </a:cxn>
                    <a:cxn ang="0">
                      <a:pos x="126" y="39"/>
                    </a:cxn>
                    <a:cxn ang="0">
                      <a:pos x="118" y="49"/>
                    </a:cxn>
                    <a:cxn ang="0">
                      <a:pos x="111" y="53"/>
                    </a:cxn>
                    <a:cxn ang="0">
                      <a:pos x="103" y="62"/>
                    </a:cxn>
                    <a:cxn ang="0">
                      <a:pos x="98" y="64"/>
                    </a:cxn>
                    <a:cxn ang="0">
                      <a:pos x="87" y="66"/>
                    </a:cxn>
                    <a:cxn ang="0">
                      <a:pos x="74" y="70"/>
                    </a:cxn>
                    <a:cxn ang="0">
                      <a:pos x="62" y="70"/>
                    </a:cxn>
                    <a:cxn ang="0">
                      <a:pos x="50" y="66"/>
                    </a:cxn>
                    <a:cxn ang="0">
                      <a:pos x="46" y="62"/>
                    </a:cxn>
                    <a:cxn ang="0">
                      <a:pos x="34" y="60"/>
                    </a:cxn>
                    <a:cxn ang="0">
                      <a:pos x="17" y="53"/>
                    </a:cxn>
                    <a:cxn ang="0">
                      <a:pos x="0" y="44"/>
                    </a:cxn>
                    <a:cxn ang="0">
                      <a:pos x="19" y="8"/>
                    </a:cxn>
                  </a:cxnLst>
                  <a:rect l="0" t="0" r="r" b="b"/>
                  <a:pathLst>
                    <a:path w="127" h="71">
                      <a:moveTo>
                        <a:pt x="19" y="8"/>
                      </a:moveTo>
                      <a:lnTo>
                        <a:pt x="50" y="6"/>
                      </a:lnTo>
                      <a:lnTo>
                        <a:pt x="72" y="3"/>
                      </a:lnTo>
                      <a:lnTo>
                        <a:pt x="101" y="0"/>
                      </a:lnTo>
                      <a:lnTo>
                        <a:pt x="126" y="39"/>
                      </a:lnTo>
                      <a:lnTo>
                        <a:pt x="118" y="49"/>
                      </a:lnTo>
                      <a:lnTo>
                        <a:pt x="111" y="53"/>
                      </a:lnTo>
                      <a:lnTo>
                        <a:pt x="103" y="62"/>
                      </a:lnTo>
                      <a:lnTo>
                        <a:pt x="98" y="64"/>
                      </a:lnTo>
                      <a:lnTo>
                        <a:pt x="87" y="66"/>
                      </a:lnTo>
                      <a:lnTo>
                        <a:pt x="74" y="70"/>
                      </a:lnTo>
                      <a:lnTo>
                        <a:pt x="62" y="70"/>
                      </a:lnTo>
                      <a:lnTo>
                        <a:pt x="50" y="66"/>
                      </a:lnTo>
                      <a:lnTo>
                        <a:pt x="46" y="62"/>
                      </a:lnTo>
                      <a:lnTo>
                        <a:pt x="34" y="60"/>
                      </a:lnTo>
                      <a:lnTo>
                        <a:pt x="17" y="53"/>
                      </a:lnTo>
                      <a:lnTo>
                        <a:pt x="0" y="44"/>
                      </a:lnTo>
                      <a:lnTo>
                        <a:pt x="19" y="8"/>
                      </a:lnTo>
                    </a:path>
                  </a:pathLst>
                </a:custGeom>
                <a:solidFill>
                  <a:srgbClr val="BF7F3F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44" name="Freeform 19"/>
                <p:cNvSpPr>
                  <a:spLocks/>
                </p:cNvSpPr>
                <p:nvPr/>
              </p:nvSpPr>
              <p:spPr bwMode="auto">
                <a:xfrm>
                  <a:off x="4766" y="568"/>
                  <a:ext cx="43" cy="50"/>
                </a:xfrm>
                <a:custGeom>
                  <a:avLst/>
                  <a:gdLst/>
                  <a:ahLst/>
                  <a:cxnLst>
                    <a:cxn ang="0">
                      <a:pos x="31" y="0"/>
                    </a:cxn>
                    <a:cxn ang="0">
                      <a:pos x="42" y="2"/>
                    </a:cxn>
                    <a:cxn ang="0">
                      <a:pos x="11" y="49"/>
                    </a:cxn>
                    <a:cxn ang="0">
                      <a:pos x="0" y="47"/>
                    </a:cxn>
                    <a:cxn ang="0">
                      <a:pos x="31" y="0"/>
                    </a:cxn>
                  </a:cxnLst>
                  <a:rect l="0" t="0" r="r" b="b"/>
                  <a:pathLst>
                    <a:path w="43" h="50">
                      <a:moveTo>
                        <a:pt x="31" y="0"/>
                      </a:moveTo>
                      <a:lnTo>
                        <a:pt x="42" y="2"/>
                      </a:lnTo>
                      <a:lnTo>
                        <a:pt x="11" y="49"/>
                      </a:lnTo>
                      <a:lnTo>
                        <a:pt x="0" y="47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BF7F3F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37" name="Freeform 21"/>
              <p:cNvSpPr>
                <a:spLocks/>
              </p:cNvSpPr>
              <p:nvPr/>
            </p:nvSpPr>
            <p:spPr bwMode="auto">
              <a:xfrm>
                <a:off x="4642" y="285"/>
                <a:ext cx="442" cy="335"/>
              </a:xfrm>
              <a:custGeom>
                <a:avLst/>
                <a:gdLst/>
                <a:ahLst/>
                <a:cxnLst>
                  <a:cxn ang="0">
                    <a:pos x="177" y="0"/>
                  </a:cxn>
                  <a:cxn ang="0">
                    <a:pos x="81" y="40"/>
                  </a:cxn>
                  <a:cxn ang="0">
                    <a:pos x="57" y="52"/>
                  </a:cxn>
                  <a:cxn ang="0">
                    <a:pos x="36" y="113"/>
                  </a:cxn>
                  <a:cxn ang="0">
                    <a:pos x="38" y="128"/>
                  </a:cxn>
                  <a:cxn ang="0">
                    <a:pos x="29" y="135"/>
                  </a:cxn>
                  <a:cxn ang="0">
                    <a:pos x="20" y="170"/>
                  </a:cxn>
                  <a:cxn ang="0">
                    <a:pos x="9" y="201"/>
                  </a:cxn>
                  <a:cxn ang="0">
                    <a:pos x="2" y="235"/>
                  </a:cxn>
                  <a:cxn ang="0">
                    <a:pos x="2" y="256"/>
                  </a:cxn>
                  <a:cxn ang="0">
                    <a:pos x="0" y="279"/>
                  </a:cxn>
                  <a:cxn ang="0">
                    <a:pos x="0" y="294"/>
                  </a:cxn>
                  <a:cxn ang="0">
                    <a:pos x="13" y="303"/>
                  </a:cxn>
                  <a:cxn ang="0">
                    <a:pos x="128" y="334"/>
                  </a:cxn>
                  <a:cxn ang="0">
                    <a:pos x="167" y="274"/>
                  </a:cxn>
                  <a:cxn ang="0">
                    <a:pos x="86" y="241"/>
                  </a:cxn>
                  <a:cxn ang="0">
                    <a:pos x="99" y="199"/>
                  </a:cxn>
                  <a:cxn ang="0">
                    <a:pos x="108" y="250"/>
                  </a:cxn>
                  <a:cxn ang="0">
                    <a:pos x="124" y="258"/>
                  </a:cxn>
                  <a:cxn ang="0">
                    <a:pos x="145" y="265"/>
                  </a:cxn>
                  <a:cxn ang="0">
                    <a:pos x="161" y="252"/>
                  </a:cxn>
                  <a:cxn ang="0">
                    <a:pos x="179" y="241"/>
                  </a:cxn>
                  <a:cxn ang="0">
                    <a:pos x="193" y="232"/>
                  </a:cxn>
                  <a:cxn ang="0">
                    <a:pos x="229" y="243"/>
                  </a:cxn>
                  <a:cxn ang="0">
                    <a:pos x="248" y="252"/>
                  </a:cxn>
                  <a:cxn ang="0">
                    <a:pos x="248" y="249"/>
                  </a:cxn>
                  <a:cxn ang="0">
                    <a:pos x="296" y="252"/>
                  </a:cxn>
                  <a:cxn ang="0">
                    <a:pos x="335" y="251"/>
                  </a:cxn>
                  <a:cxn ang="0">
                    <a:pos x="342" y="195"/>
                  </a:cxn>
                  <a:cxn ang="0">
                    <a:pos x="349" y="248"/>
                  </a:cxn>
                  <a:cxn ang="0">
                    <a:pos x="356" y="262"/>
                  </a:cxn>
                  <a:cxn ang="0">
                    <a:pos x="345" y="252"/>
                  </a:cxn>
                  <a:cxn ang="0">
                    <a:pos x="296" y="252"/>
                  </a:cxn>
                  <a:cxn ang="0">
                    <a:pos x="248" y="249"/>
                  </a:cxn>
                  <a:cxn ang="0">
                    <a:pos x="248" y="318"/>
                  </a:cxn>
                  <a:cxn ang="0">
                    <a:pos x="428" y="322"/>
                  </a:cxn>
                  <a:cxn ang="0">
                    <a:pos x="441" y="311"/>
                  </a:cxn>
                  <a:cxn ang="0">
                    <a:pos x="421" y="189"/>
                  </a:cxn>
                  <a:cxn ang="0">
                    <a:pos x="416" y="164"/>
                  </a:cxn>
                  <a:cxn ang="0">
                    <a:pos x="405" y="143"/>
                  </a:cxn>
                  <a:cxn ang="0">
                    <a:pos x="400" y="137"/>
                  </a:cxn>
                  <a:cxn ang="0">
                    <a:pos x="403" y="124"/>
                  </a:cxn>
                  <a:cxn ang="0">
                    <a:pos x="377" y="47"/>
                  </a:cxn>
                  <a:cxn ang="0">
                    <a:pos x="361" y="40"/>
                  </a:cxn>
                  <a:cxn ang="0">
                    <a:pos x="269" y="2"/>
                  </a:cxn>
                  <a:cxn ang="0">
                    <a:pos x="275" y="12"/>
                  </a:cxn>
                  <a:cxn ang="0">
                    <a:pos x="277" y="27"/>
                  </a:cxn>
                  <a:cxn ang="0">
                    <a:pos x="274" y="46"/>
                  </a:cxn>
                  <a:cxn ang="0">
                    <a:pos x="267" y="73"/>
                  </a:cxn>
                  <a:cxn ang="0">
                    <a:pos x="252" y="124"/>
                  </a:cxn>
                  <a:cxn ang="0">
                    <a:pos x="229" y="204"/>
                  </a:cxn>
                  <a:cxn ang="0">
                    <a:pos x="195" y="115"/>
                  </a:cxn>
                  <a:cxn ang="0">
                    <a:pos x="180" y="67"/>
                  </a:cxn>
                  <a:cxn ang="0">
                    <a:pos x="170" y="27"/>
                  </a:cxn>
                  <a:cxn ang="0">
                    <a:pos x="172" y="12"/>
                  </a:cxn>
                  <a:cxn ang="0">
                    <a:pos x="177" y="0"/>
                  </a:cxn>
                </a:cxnLst>
                <a:rect l="0" t="0" r="r" b="b"/>
                <a:pathLst>
                  <a:path w="442" h="335">
                    <a:moveTo>
                      <a:pt x="177" y="0"/>
                    </a:moveTo>
                    <a:lnTo>
                      <a:pt x="81" y="40"/>
                    </a:lnTo>
                    <a:lnTo>
                      <a:pt x="57" y="52"/>
                    </a:lnTo>
                    <a:lnTo>
                      <a:pt x="36" y="113"/>
                    </a:lnTo>
                    <a:lnTo>
                      <a:pt x="38" y="128"/>
                    </a:lnTo>
                    <a:lnTo>
                      <a:pt x="29" y="135"/>
                    </a:lnTo>
                    <a:lnTo>
                      <a:pt x="20" y="170"/>
                    </a:lnTo>
                    <a:lnTo>
                      <a:pt x="9" y="201"/>
                    </a:lnTo>
                    <a:lnTo>
                      <a:pt x="2" y="235"/>
                    </a:lnTo>
                    <a:lnTo>
                      <a:pt x="2" y="256"/>
                    </a:lnTo>
                    <a:lnTo>
                      <a:pt x="0" y="279"/>
                    </a:lnTo>
                    <a:lnTo>
                      <a:pt x="0" y="294"/>
                    </a:lnTo>
                    <a:lnTo>
                      <a:pt x="13" y="303"/>
                    </a:lnTo>
                    <a:lnTo>
                      <a:pt x="128" y="334"/>
                    </a:lnTo>
                    <a:lnTo>
                      <a:pt x="167" y="274"/>
                    </a:lnTo>
                    <a:lnTo>
                      <a:pt x="86" y="241"/>
                    </a:lnTo>
                    <a:lnTo>
                      <a:pt x="99" y="199"/>
                    </a:lnTo>
                    <a:lnTo>
                      <a:pt x="108" y="250"/>
                    </a:lnTo>
                    <a:lnTo>
                      <a:pt x="124" y="258"/>
                    </a:lnTo>
                    <a:lnTo>
                      <a:pt x="145" y="265"/>
                    </a:lnTo>
                    <a:lnTo>
                      <a:pt x="161" y="252"/>
                    </a:lnTo>
                    <a:lnTo>
                      <a:pt x="179" y="241"/>
                    </a:lnTo>
                    <a:lnTo>
                      <a:pt x="193" y="232"/>
                    </a:lnTo>
                    <a:lnTo>
                      <a:pt x="229" y="243"/>
                    </a:lnTo>
                    <a:lnTo>
                      <a:pt x="248" y="252"/>
                    </a:lnTo>
                    <a:lnTo>
                      <a:pt x="248" y="249"/>
                    </a:lnTo>
                    <a:lnTo>
                      <a:pt x="296" y="252"/>
                    </a:lnTo>
                    <a:lnTo>
                      <a:pt x="335" y="251"/>
                    </a:lnTo>
                    <a:lnTo>
                      <a:pt x="342" y="195"/>
                    </a:lnTo>
                    <a:lnTo>
                      <a:pt x="349" y="248"/>
                    </a:lnTo>
                    <a:lnTo>
                      <a:pt x="356" y="262"/>
                    </a:lnTo>
                    <a:lnTo>
                      <a:pt x="345" y="252"/>
                    </a:lnTo>
                    <a:lnTo>
                      <a:pt x="296" y="252"/>
                    </a:lnTo>
                    <a:lnTo>
                      <a:pt x="248" y="249"/>
                    </a:lnTo>
                    <a:lnTo>
                      <a:pt x="248" y="318"/>
                    </a:lnTo>
                    <a:lnTo>
                      <a:pt x="428" y="322"/>
                    </a:lnTo>
                    <a:lnTo>
                      <a:pt x="441" y="311"/>
                    </a:lnTo>
                    <a:lnTo>
                      <a:pt x="421" y="189"/>
                    </a:lnTo>
                    <a:lnTo>
                      <a:pt x="416" y="164"/>
                    </a:lnTo>
                    <a:lnTo>
                      <a:pt x="405" y="143"/>
                    </a:lnTo>
                    <a:lnTo>
                      <a:pt x="400" y="137"/>
                    </a:lnTo>
                    <a:lnTo>
                      <a:pt x="403" y="124"/>
                    </a:lnTo>
                    <a:lnTo>
                      <a:pt x="377" y="47"/>
                    </a:lnTo>
                    <a:lnTo>
                      <a:pt x="361" y="40"/>
                    </a:lnTo>
                    <a:lnTo>
                      <a:pt x="269" y="2"/>
                    </a:lnTo>
                    <a:lnTo>
                      <a:pt x="275" y="12"/>
                    </a:lnTo>
                    <a:lnTo>
                      <a:pt x="277" y="27"/>
                    </a:lnTo>
                    <a:lnTo>
                      <a:pt x="274" y="46"/>
                    </a:lnTo>
                    <a:lnTo>
                      <a:pt x="267" y="73"/>
                    </a:lnTo>
                    <a:lnTo>
                      <a:pt x="252" y="124"/>
                    </a:lnTo>
                    <a:lnTo>
                      <a:pt x="229" y="204"/>
                    </a:lnTo>
                    <a:lnTo>
                      <a:pt x="195" y="115"/>
                    </a:lnTo>
                    <a:lnTo>
                      <a:pt x="180" y="67"/>
                    </a:lnTo>
                    <a:lnTo>
                      <a:pt x="170" y="27"/>
                    </a:lnTo>
                    <a:lnTo>
                      <a:pt x="172" y="12"/>
                    </a:lnTo>
                    <a:lnTo>
                      <a:pt x="177" y="0"/>
                    </a:lnTo>
                  </a:path>
                </a:pathLst>
              </a:custGeom>
              <a:solidFill>
                <a:srgbClr val="5F5F5F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38" name="Group 26"/>
              <p:cNvGrpSpPr>
                <a:grpSpLocks/>
              </p:cNvGrpSpPr>
              <p:nvPr/>
            </p:nvGrpSpPr>
            <p:grpSpPr bwMode="auto">
              <a:xfrm>
                <a:off x="4671" y="298"/>
                <a:ext cx="293" cy="234"/>
                <a:chOff x="4671" y="298"/>
                <a:chExt cx="293" cy="234"/>
              </a:xfrm>
            </p:grpSpPr>
            <p:grpSp>
              <p:nvGrpSpPr>
                <p:cNvPr id="39" name="Group 24"/>
                <p:cNvGrpSpPr>
                  <a:grpSpLocks/>
                </p:cNvGrpSpPr>
                <p:nvPr/>
              </p:nvGrpSpPr>
              <p:grpSpPr bwMode="auto">
                <a:xfrm>
                  <a:off x="4772" y="298"/>
                  <a:ext cx="192" cy="228"/>
                  <a:chOff x="4772" y="298"/>
                  <a:chExt cx="192" cy="228"/>
                </a:xfrm>
              </p:grpSpPr>
              <p:sp>
                <p:nvSpPr>
                  <p:cNvPr id="41" name="Freeform 22"/>
                  <p:cNvSpPr>
                    <a:spLocks/>
                  </p:cNvSpPr>
                  <p:nvPr/>
                </p:nvSpPr>
                <p:spPr bwMode="auto">
                  <a:xfrm>
                    <a:off x="4772" y="298"/>
                    <a:ext cx="80" cy="214"/>
                  </a:xfrm>
                  <a:custGeom>
                    <a:avLst/>
                    <a:gdLst/>
                    <a:ahLst/>
                    <a:cxnLst>
                      <a:cxn ang="0">
                        <a:pos x="27" y="0"/>
                      </a:cxn>
                      <a:cxn ang="0">
                        <a:pos x="10" y="45"/>
                      </a:cxn>
                      <a:cxn ang="0">
                        <a:pos x="29" y="47"/>
                      </a:cxn>
                      <a:cxn ang="0">
                        <a:pos x="9" y="64"/>
                      </a:cxn>
                      <a:cxn ang="0">
                        <a:pos x="79" y="213"/>
                      </a:cxn>
                      <a:cxn ang="0">
                        <a:pos x="1" y="65"/>
                      </a:cxn>
                      <a:cxn ang="0">
                        <a:pos x="22" y="49"/>
                      </a:cxn>
                      <a:cxn ang="0">
                        <a:pos x="0" y="49"/>
                      </a:cxn>
                      <a:cxn ang="0">
                        <a:pos x="27" y="0"/>
                      </a:cxn>
                    </a:cxnLst>
                    <a:rect l="0" t="0" r="r" b="b"/>
                    <a:pathLst>
                      <a:path w="80" h="214">
                        <a:moveTo>
                          <a:pt x="27" y="0"/>
                        </a:moveTo>
                        <a:lnTo>
                          <a:pt x="10" y="45"/>
                        </a:lnTo>
                        <a:lnTo>
                          <a:pt x="29" y="47"/>
                        </a:lnTo>
                        <a:lnTo>
                          <a:pt x="9" y="64"/>
                        </a:lnTo>
                        <a:lnTo>
                          <a:pt x="79" y="213"/>
                        </a:lnTo>
                        <a:lnTo>
                          <a:pt x="1" y="65"/>
                        </a:lnTo>
                        <a:lnTo>
                          <a:pt x="22" y="49"/>
                        </a:lnTo>
                        <a:lnTo>
                          <a:pt x="0" y="49"/>
                        </a:lnTo>
                        <a:lnTo>
                          <a:pt x="27" y="0"/>
                        </a:lnTo>
                      </a:path>
                    </a:pathLst>
                  </a:custGeom>
                  <a:solidFill>
                    <a:srgbClr val="3F3F3F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42" name="Freeform 23"/>
                  <p:cNvSpPr>
                    <a:spLocks/>
                  </p:cNvSpPr>
                  <p:nvPr/>
                </p:nvSpPr>
                <p:spPr bwMode="auto">
                  <a:xfrm>
                    <a:off x="4871" y="308"/>
                    <a:ext cx="93" cy="218"/>
                  </a:xfrm>
                  <a:custGeom>
                    <a:avLst/>
                    <a:gdLst/>
                    <a:ahLst/>
                    <a:cxnLst>
                      <a:cxn ang="0">
                        <a:pos x="62" y="0"/>
                      </a:cxn>
                      <a:cxn ang="0">
                        <a:pos x="79" y="29"/>
                      </a:cxn>
                      <a:cxn ang="0">
                        <a:pos x="56" y="34"/>
                      </a:cxn>
                      <a:cxn ang="0">
                        <a:pos x="87" y="50"/>
                      </a:cxn>
                      <a:cxn ang="0">
                        <a:pos x="0" y="217"/>
                      </a:cxn>
                      <a:cxn ang="0">
                        <a:pos x="92" y="49"/>
                      </a:cxn>
                      <a:cxn ang="0">
                        <a:pos x="63" y="35"/>
                      </a:cxn>
                      <a:cxn ang="0">
                        <a:pos x="86" y="30"/>
                      </a:cxn>
                      <a:cxn ang="0">
                        <a:pos x="62" y="0"/>
                      </a:cxn>
                    </a:cxnLst>
                    <a:rect l="0" t="0" r="r" b="b"/>
                    <a:pathLst>
                      <a:path w="93" h="218">
                        <a:moveTo>
                          <a:pt x="62" y="0"/>
                        </a:moveTo>
                        <a:lnTo>
                          <a:pt x="79" y="29"/>
                        </a:lnTo>
                        <a:lnTo>
                          <a:pt x="56" y="34"/>
                        </a:lnTo>
                        <a:lnTo>
                          <a:pt x="87" y="50"/>
                        </a:lnTo>
                        <a:lnTo>
                          <a:pt x="0" y="217"/>
                        </a:lnTo>
                        <a:lnTo>
                          <a:pt x="92" y="49"/>
                        </a:lnTo>
                        <a:lnTo>
                          <a:pt x="63" y="35"/>
                        </a:lnTo>
                        <a:lnTo>
                          <a:pt x="86" y="30"/>
                        </a:lnTo>
                        <a:lnTo>
                          <a:pt x="62" y="0"/>
                        </a:lnTo>
                      </a:path>
                    </a:pathLst>
                  </a:custGeom>
                  <a:solidFill>
                    <a:srgbClr val="3F3F3F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40" name="Freeform 25"/>
                <p:cNvSpPr>
                  <a:spLocks/>
                </p:cNvSpPr>
                <p:nvPr/>
              </p:nvSpPr>
              <p:spPr bwMode="auto">
                <a:xfrm>
                  <a:off x="4671" y="456"/>
                  <a:ext cx="68" cy="76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3" y="12"/>
                    </a:cxn>
                    <a:cxn ang="0">
                      <a:pos x="36" y="19"/>
                    </a:cxn>
                    <a:cxn ang="0">
                      <a:pos x="44" y="24"/>
                    </a:cxn>
                    <a:cxn ang="0">
                      <a:pos x="42" y="34"/>
                    </a:cxn>
                    <a:cxn ang="0">
                      <a:pos x="36" y="43"/>
                    </a:cxn>
                    <a:cxn ang="0">
                      <a:pos x="36" y="51"/>
                    </a:cxn>
                    <a:cxn ang="0">
                      <a:pos x="24" y="63"/>
                    </a:cxn>
                    <a:cxn ang="0">
                      <a:pos x="9" y="69"/>
                    </a:cxn>
                    <a:cxn ang="0">
                      <a:pos x="0" y="75"/>
                    </a:cxn>
                    <a:cxn ang="0">
                      <a:pos x="14" y="75"/>
                    </a:cxn>
                    <a:cxn ang="0">
                      <a:pos x="32" y="69"/>
                    </a:cxn>
                    <a:cxn ang="0">
                      <a:pos x="42" y="69"/>
                    </a:cxn>
                    <a:cxn ang="0">
                      <a:pos x="44" y="73"/>
                    </a:cxn>
                    <a:cxn ang="0">
                      <a:pos x="53" y="71"/>
                    </a:cxn>
                    <a:cxn ang="0">
                      <a:pos x="67" y="18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8" h="76">
                      <a:moveTo>
                        <a:pt x="58" y="0"/>
                      </a:moveTo>
                      <a:lnTo>
                        <a:pt x="53" y="12"/>
                      </a:lnTo>
                      <a:lnTo>
                        <a:pt x="36" y="19"/>
                      </a:lnTo>
                      <a:lnTo>
                        <a:pt x="44" y="24"/>
                      </a:lnTo>
                      <a:lnTo>
                        <a:pt x="42" y="34"/>
                      </a:lnTo>
                      <a:lnTo>
                        <a:pt x="36" y="43"/>
                      </a:lnTo>
                      <a:lnTo>
                        <a:pt x="36" y="51"/>
                      </a:lnTo>
                      <a:lnTo>
                        <a:pt x="24" y="63"/>
                      </a:lnTo>
                      <a:lnTo>
                        <a:pt x="9" y="69"/>
                      </a:lnTo>
                      <a:lnTo>
                        <a:pt x="0" y="75"/>
                      </a:lnTo>
                      <a:lnTo>
                        <a:pt x="14" y="75"/>
                      </a:lnTo>
                      <a:lnTo>
                        <a:pt x="32" y="69"/>
                      </a:lnTo>
                      <a:lnTo>
                        <a:pt x="42" y="69"/>
                      </a:lnTo>
                      <a:lnTo>
                        <a:pt x="44" y="73"/>
                      </a:lnTo>
                      <a:lnTo>
                        <a:pt x="53" y="71"/>
                      </a:lnTo>
                      <a:lnTo>
                        <a:pt x="67" y="18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3F3F3F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4941" y="335"/>
              <a:ext cx="663" cy="820"/>
              <a:chOff x="4941" y="335"/>
              <a:chExt cx="663" cy="820"/>
            </a:xfrm>
          </p:grpSpPr>
          <p:grpSp>
            <p:nvGrpSpPr>
              <p:cNvPr id="7" name="Group 34"/>
              <p:cNvGrpSpPr>
                <a:grpSpLocks/>
              </p:cNvGrpSpPr>
              <p:nvPr/>
            </p:nvGrpSpPr>
            <p:grpSpPr bwMode="auto">
              <a:xfrm>
                <a:off x="5168" y="335"/>
                <a:ext cx="222" cy="340"/>
                <a:chOff x="5168" y="335"/>
                <a:chExt cx="222" cy="340"/>
              </a:xfrm>
            </p:grpSpPr>
            <p:grpSp>
              <p:nvGrpSpPr>
                <p:cNvPr id="27" name="Group 32"/>
                <p:cNvGrpSpPr>
                  <a:grpSpLocks/>
                </p:cNvGrpSpPr>
                <p:nvPr/>
              </p:nvGrpSpPr>
              <p:grpSpPr bwMode="auto">
                <a:xfrm>
                  <a:off x="5168" y="364"/>
                  <a:ext cx="213" cy="311"/>
                  <a:chOff x="5168" y="364"/>
                  <a:chExt cx="213" cy="311"/>
                </a:xfrm>
              </p:grpSpPr>
              <p:sp>
                <p:nvSpPr>
                  <p:cNvPr id="29" name="Freeform 28"/>
                  <p:cNvSpPr>
                    <a:spLocks/>
                  </p:cNvSpPr>
                  <p:nvPr/>
                </p:nvSpPr>
                <p:spPr bwMode="auto">
                  <a:xfrm>
                    <a:off x="5169" y="364"/>
                    <a:ext cx="212" cy="308"/>
                  </a:xfrm>
                  <a:custGeom>
                    <a:avLst/>
                    <a:gdLst/>
                    <a:ahLst/>
                    <a:cxnLst>
                      <a:cxn ang="0">
                        <a:pos x="19" y="61"/>
                      </a:cxn>
                      <a:cxn ang="0">
                        <a:pos x="16" y="78"/>
                      </a:cxn>
                      <a:cxn ang="0">
                        <a:pos x="11" y="104"/>
                      </a:cxn>
                      <a:cxn ang="0">
                        <a:pos x="11" y="123"/>
                      </a:cxn>
                      <a:cxn ang="0">
                        <a:pos x="5" y="117"/>
                      </a:cxn>
                      <a:cxn ang="0">
                        <a:pos x="0" y="123"/>
                      </a:cxn>
                      <a:cxn ang="0">
                        <a:pos x="5" y="146"/>
                      </a:cxn>
                      <a:cxn ang="0">
                        <a:pos x="8" y="169"/>
                      </a:cxn>
                      <a:cxn ang="0">
                        <a:pos x="9" y="179"/>
                      </a:cxn>
                      <a:cxn ang="0">
                        <a:pos x="16" y="182"/>
                      </a:cxn>
                      <a:cxn ang="0">
                        <a:pos x="20" y="177"/>
                      </a:cxn>
                      <a:cxn ang="0">
                        <a:pos x="27" y="182"/>
                      </a:cxn>
                      <a:cxn ang="0">
                        <a:pos x="38" y="264"/>
                      </a:cxn>
                      <a:cxn ang="0">
                        <a:pos x="109" y="307"/>
                      </a:cxn>
                      <a:cxn ang="0">
                        <a:pos x="173" y="265"/>
                      </a:cxn>
                      <a:cxn ang="0">
                        <a:pos x="189" y="182"/>
                      </a:cxn>
                      <a:cxn ang="0">
                        <a:pos x="195" y="185"/>
                      </a:cxn>
                      <a:cxn ang="0">
                        <a:pos x="202" y="184"/>
                      </a:cxn>
                      <a:cxn ang="0">
                        <a:pos x="206" y="174"/>
                      </a:cxn>
                      <a:cxn ang="0">
                        <a:pos x="206" y="141"/>
                      </a:cxn>
                      <a:cxn ang="0">
                        <a:pos x="211" y="120"/>
                      </a:cxn>
                      <a:cxn ang="0">
                        <a:pos x="208" y="112"/>
                      </a:cxn>
                      <a:cxn ang="0">
                        <a:pos x="203" y="115"/>
                      </a:cxn>
                      <a:cxn ang="0">
                        <a:pos x="205" y="99"/>
                      </a:cxn>
                      <a:cxn ang="0">
                        <a:pos x="202" y="72"/>
                      </a:cxn>
                      <a:cxn ang="0">
                        <a:pos x="197" y="50"/>
                      </a:cxn>
                      <a:cxn ang="0">
                        <a:pos x="189" y="34"/>
                      </a:cxn>
                      <a:cxn ang="0">
                        <a:pos x="178" y="19"/>
                      </a:cxn>
                      <a:cxn ang="0">
                        <a:pos x="162" y="11"/>
                      </a:cxn>
                      <a:cxn ang="0">
                        <a:pos x="139" y="2"/>
                      </a:cxn>
                      <a:cxn ang="0">
                        <a:pos x="115" y="0"/>
                      </a:cxn>
                      <a:cxn ang="0">
                        <a:pos x="99" y="0"/>
                      </a:cxn>
                      <a:cxn ang="0">
                        <a:pos x="83" y="2"/>
                      </a:cxn>
                      <a:cxn ang="0">
                        <a:pos x="63" y="8"/>
                      </a:cxn>
                      <a:cxn ang="0">
                        <a:pos x="47" y="14"/>
                      </a:cxn>
                      <a:cxn ang="0">
                        <a:pos x="33" y="27"/>
                      </a:cxn>
                      <a:cxn ang="0">
                        <a:pos x="25" y="42"/>
                      </a:cxn>
                      <a:cxn ang="0">
                        <a:pos x="19" y="61"/>
                      </a:cxn>
                    </a:cxnLst>
                    <a:rect l="0" t="0" r="r" b="b"/>
                    <a:pathLst>
                      <a:path w="212" h="308">
                        <a:moveTo>
                          <a:pt x="19" y="61"/>
                        </a:moveTo>
                        <a:lnTo>
                          <a:pt x="16" y="78"/>
                        </a:lnTo>
                        <a:lnTo>
                          <a:pt x="11" y="104"/>
                        </a:lnTo>
                        <a:lnTo>
                          <a:pt x="11" y="123"/>
                        </a:lnTo>
                        <a:lnTo>
                          <a:pt x="5" y="117"/>
                        </a:lnTo>
                        <a:lnTo>
                          <a:pt x="0" y="123"/>
                        </a:lnTo>
                        <a:lnTo>
                          <a:pt x="5" y="146"/>
                        </a:lnTo>
                        <a:lnTo>
                          <a:pt x="8" y="169"/>
                        </a:lnTo>
                        <a:lnTo>
                          <a:pt x="9" y="179"/>
                        </a:lnTo>
                        <a:lnTo>
                          <a:pt x="16" y="182"/>
                        </a:lnTo>
                        <a:lnTo>
                          <a:pt x="20" y="177"/>
                        </a:lnTo>
                        <a:lnTo>
                          <a:pt x="27" y="182"/>
                        </a:lnTo>
                        <a:lnTo>
                          <a:pt x="38" y="264"/>
                        </a:lnTo>
                        <a:lnTo>
                          <a:pt x="109" y="307"/>
                        </a:lnTo>
                        <a:lnTo>
                          <a:pt x="173" y="265"/>
                        </a:lnTo>
                        <a:lnTo>
                          <a:pt x="189" y="182"/>
                        </a:lnTo>
                        <a:lnTo>
                          <a:pt x="195" y="185"/>
                        </a:lnTo>
                        <a:lnTo>
                          <a:pt x="202" y="184"/>
                        </a:lnTo>
                        <a:lnTo>
                          <a:pt x="206" y="174"/>
                        </a:lnTo>
                        <a:lnTo>
                          <a:pt x="206" y="141"/>
                        </a:lnTo>
                        <a:lnTo>
                          <a:pt x="211" y="120"/>
                        </a:lnTo>
                        <a:lnTo>
                          <a:pt x="208" y="112"/>
                        </a:lnTo>
                        <a:lnTo>
                          <a:pt x="203" y="115"/>
                        </a:lnTo>
                        <a:lnTo>
                          <a:pt x="205" y="99"/>
                        </a:lnTo>
                        <a:lnTo>
                          <a:pt x="202" y="72"/>
                        </a:lnTo>
                        <a:lnTo>
                          <a:pt x="197" y="50"/>
                        </a:lnTo>
                        <a:lnTo>
                          <a:pt x="189" y="34"/>
                        </a:lnTo>
                        <a:lnTo>
                          <a:pt x="178" y="19"/>
                        </a:lnTo>
                        <a:lnTo>
                          <a:pt x="162" y="11"/>
                        </a:lnTo>
                        <a:lnTo>
                          <a:pt x="139" y="2"/>
                        </a:lnTo>
                        <a:lnTo>
                          <a:pt x="115" y="0"/>
                        </a:lnTo>
                        <a:lnTo>
                          <a:pt x="99" y="0"/>
                        </a:lnTo>
                        <a:lnTo>
                          <a:pt x="83" y="2"/>
                        </a:lnTo>
                        <a:lnTo>
                          <a:pt x="63" y="8"/>
                        </a:lnTo>
                        <a:lnTo>
                          <a:pt x="47" y="14"/>
                        </a:lnTo>
                        <a:lnTo>
                          <a:pt x="33" y="27"/>
                        </a:lnTo>
                        <a:lnTo>
                          <a:pt x="25" y="42"/>
                        </a:lnTo>
                        <a:lnTo>
                          <a:pt x="19" y="61"/>
                        </a:lnTo>
                      </a:path>
                    </a:pathLst>
                  </a:custGeom>
                  <a:solidFill>
                    <a:srgbClr val="372000"/>
                  </a:solidFill>
                  <a:ln w="12700" cap="rnd" cmpd="sng">
                    <a:solidFill>
                      <a:srgbClr val="372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grpSp>
                <p:nvGrpSpPr>
                  <p:cNvPr id="30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5168" y="411"/>
                    <a:ext cx="190" cy="264"/>
                    <a:chOff x="5168" y="411"/>
                    <a:chExt cx="190" cy="264"/>
                  </a:xfrm>
                </p:grpSpPr>
                <p:sp>
                  <p:nvSpPr>
                    <p:cNvPr id="31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5168" y="411"/>
                      <a:ext cx="136" cy="264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0"/>
                        </a:cxn>
                        <a:cxn ang="0">
                          <a:pos x="69" y="21"/>
                        </a:cxn>
                        <a:cxn ang="0">
                          <a:pos x="66" y="33"/>
                        </a:cxn>
                        <a:cxn ang="0">
                          <a:pos x="63" y="51"/>
                        </a:cxn>
                        <a:cxn ang="0">
                          <a:pos x="63" y="61"/>
                        </a:cxn>
                        <a:cxn ang="0">
                          <a:pos x="64" y="67"/>
                        </a:cxn>
                        <a:cxn ang="0">
                          <a:pos x="68" y="72"/>
                        </a:cxn>
                        <a:cxn ang="0">
                          <a:pos x="75" y="73"/>
                        </a:cxn>
                        <a:cxn ang="0">
                          <a:pos x="89" y="75"/>
                        </a:cxn>
                        <a:cxn ang="0">
                          <a:pos x="94" y="77"/>
                        </a:cxn>
                        <a:cxn ang="0">
                          <a:pos x="98" y="80"/>
                        </a:cxn>
                        <a:cxn ang="0">
                          <a:pos x="103" y="80"/>
                        </a:cxn>
                        <a:cxn ang="0">
                          <a:pos x="106" y="80"/>
                        </a:cxn>
                        <a:cxn ang="0">
                          <a:pos x="100" y="86"/>
                        </a:cxn>
                        <a:cxn ang="0">
                          <a:pos x="97" y="99"/>
                        </a:cxn>
                        <a:cxn ang="0">
                          <a:pos x="95" y="123"/>
                        </a:cxn>
                        <a:cxn ang="0">
                          <a:pos x="94" y="145"/>
                        </a:cxn>
                        <a:cxn ang="0">
                          <a:pos x="95" y="151"/>
                        </a:cxn>
                        <a:cxn ang="0">
                          <a:pos x="101" y="156"/>
                        </a:cxn>
                        <a:cxn ang="0">
                          <a:pos x="106" y="158"/>
                        </a:cxn>
                        <a:cxn ang="0">
                          <a:pos x="98" y="159"/>
                        </a:cxn>
                        <a:cxn ang="0">
                          <a:pos x="94" y="159"/>
                        </a:cxn>
                        <a:cxn ang="0">
                          <a:pos x="89" y="158"/>
                        </a:cxn>
                        <a:cxn ang="0">
                          <a:pos x="83" y="151"/>
                        </a:cxn>
                        <a:cxn ang="0">
                          <a:pos x="87" y="148"/>
                        </a:cxn>
                        <a:cxn ang="0">
                          <a:pos x="87" y="142"/>
                        </a:cxn>
                        <a:cxn ang="0">
                          <a:pos x="86" y="104"/>
                        </a:cxn>
                        <a:cxn ang="0">
                          <a:pos x="74" y="105"/>
                        </a:cxn>
                        <a:cxn ang="0">
                          <a:pos x="64" y="105"/>
                        </a:cxn>
                        <a:cxn ang="0">
                          <a:pos x="69" y="102"/>
                        </a:cxn>
                        <a:cxn ang="0">
                          <a:pos x="60" y="102"/>
                        </a:cxn>
                        <a:cxn ang="0">
                          <a:pos x="52" y="107"/>
                        </a:cxn>
                        <a:cxn ang="0">
                          <a:pos x="48" y="116"/>
                        </a:cxn>
                        <a:cxn ang="0">
                          <a:pos x="44" y="128"/>
                        </a:cxn>
                        <a:cxn ang="0">
                          <a:pos x="48" y="142"/>
                        </a:cxn>
                        <a:cxn ang="0">
                          <a:pos x="55" y="148"/>
                        </a:cxn>
                        <a:cxn ang="0">
                          <a:pos x="63" y="150"/>
                        </a:cxn>
                        <a:cxn ang="0">
                          <a:pos x="64" y="158"/>
                        </a:cxn>
                        <a:cxn ang="0">
                          <a:pos x="69" y="210"/>
                        </a:cxn>
                        <a:cxn ang="0">
                          <a:pos x="84" y="220"/>
                        </a:cxn>
                        <a:cxn ang="0">
                          <a:pos x="94" y="223"/>
                        </a:cxn>
                        <a:cxn ang="0">
                          <a:pos x="103" y="226"/>
                        </a:cxn>
                        <a:cxn ang="0">
                          <a:pos x="118" y="226"/>
                        </a:cxn>
                        <a:cxn ang="0">
                          <a:pos x="135" y="220"/>
                        </a:cxn>
                        <a:cxn ang="0">
                          <a:pos x="114" y="230"/>
                        </a:cxn>
                        <a:cxn ang="0">
                          <a:pos x="110" y="237"/>
                        </a:cxn>
                        <a:cxn ang="0">
                          <a:pos x="104" y="245"/>
                        </a:cxn>
                        <a:cxn ang="0">
                          <a:pos x="107" y="263"/>
                        </a:cxn>
                        <a:cxn ang="0">
                          <a:pos x="38" y="217"/>
                        </a:cxn>
                        <a:cxn ang="0">
                          <a:pos x="28" y="139"/>
                        </a:cxn>
                        <a:cxn ang="0">
                          <a:pos x="21" y="129"/>
                        </a:cxn>
                        <a:cxn ang="0">
                          <a:pos x="15" y="135"/>
                        </a:cxn>
                        <a:cxn ang="0">
                          <a:pos x="11" y="132"/>
                        </a:cxn>
                        <a:cxn ang="0">
                          <a:pos x="6" y="102"/>
                        </a:cxn>
                        <a:cxn ang="0">
                          <a:pos x="0" y="75"/>
                        </a:cxn>
                        <a:cxn ang="0">
                          <a:pos x="6" y="72"/>
                        </a:cxn>
                        <a:cxn ang="0">
                          <a:pos x="12" y="83"/>
                        </a:cxn>
                        <a:cxn ang="0">
                          <a:pos x="23" y="24"/>
                        </a:cxn>
                        <a:cxn ang="0">
                          <a:pos x="80" y="0"/>
                        </a:cxn>
                      </a:cxnLst>
                      <a:rect l="0" t="0" r="r" b="b"/>
                      <a:pathLst>
                        <a:path w="136" h="264">
                          <a:moveTo>
                            <a:pt x="80" y="0"/>
                          </a:moveTo>
                          <a:lnTo>
                            <a:pt x="69" y="21"/>
                          </a:lnTo>
                          <a:lnTo>
                            <a:pt x="66" y="33"/>
                          </a:lnTo>
                          <a:lnTo>
                            <a:pt x="63" y="51"/>
                          </a:lnTo>
                          <a:lnTo>
                            <a:pt x="63" y="61"/>
                          </a:lnTo>
                          <a:lnTo>
                            <a:pt x="64" y="67"/>
                          </a:lnTo>
                          <a:lnTo>
                            <a:pt x="68" y="72"/>
                          </a:lnTo>
                          <a:lnTo>
                            <a:pt x="75" y="73"/>
                          </a:lnTo>
                          <a:lnTo>
                            <a:pt x="89" y="75"/>
                          </a:lnTo>
                          <a:lnTo>
                            <a:pt x="94" y="77"/>
                          </a:lnTo>
                          <a:lnTo>
                            <a:pt x="98" y="80"/>
                          </a:lnTo>
                          <a:lnTo>
                            <a:pt x="103" y="80"/>
                          </a:lnTo>
                          <a:lnTo>
                            <a:pt x="106" y="80"/>
                          </a:lnTo>
                          <a:lnTo>
                            <a:pt x="100" y="86"/>
                          </a:lnTo>
                          <a:lnTo>
                            <a:pt x="97" y="99"/>
                          </a:lnTo>
                          <a:lnTo>
                            <a:pt x="95" y="123"/>
                          </a:lnTo>
                          <a:lnTo>
                            <a:pt x="94" y="145"/>
                          </a:lnTo>
                          <a:lnTo>
                            <a:pt x="95" y="151"/>
                          </a:lnTo>
                          <a:lnTo>
                            <a:pt x="101" y="156"/>
                          </a:lnTo>
                          <a:lnTo>
                            <a:pt x="106" y="158"/>
                          </a:lnTo>
                          <a:lnTo>
                            <a:pt x="98" y="159"/>
                          </a:lnTo>
                          <a:lnTo>
                            <a:pt x="94" y="159"/>
                          </a:lnTo>
                          <a:lnTo>
                            <a:pt x="89" y="158"/>
                          </a:lnTo>
                          <a:lnTo>
                            <a:pt x="83" y="151"/>
                          </a:lnTo>
                          <a:lnTo>
                            <a:pt x="87" y="148"/>
                          </a:lnTo>
                          <a:lnTo>
                            <a:pt x="87" y="142"/>
                          </a:lnTo>
                          <a:lnTo>
                            <a:pt x="86" y="104"/>
                          </a:lnTo>
                          <a:lnTo>
                            <a:pt x="74" y="105"/>
                          </a:lnTo>
                          <a:lnTo>
                            <a:pt x="64" y="105"/>
                          </a:lnTo>
                          <a:lnTo>
                            <a:pt x="69" y="102"/>
                          </a:lnTo>
                          <a:lnTo>
                            <a:pt x="60" y="102"/>
                          </a:lnTo>
                          <a:lnTo>
                            <a:pt x="52" y="107"/>
                          </a:lnTo>
                          <a:lnTo>
                            <a:pt x="48" y="116"/>
                          </a:lnTo>
                          <a:lnTo>
                            <a:pt x="44" y="128"/>
                          </a:lnTo>
                          <a:lnTo>
                            <a:pt x="48" y="142"/>
                          </a:lnTo>
                          <a:lnTo>
                            <a:pt x="55" y="148"/>
                          </a:lnTo>
                          <a:lnTo>
                            <a:pt x="63" y="150"/>
                          </a:lnTo>
                          <a:lnTo>
                            <a:pt x="64" y="158"/>
                          </a:lnTo>
                          <a:lnTo>
                            <a:pt x="69" y="210"/>
                          </a:lnTo>
                          <a:lnTo>
                            <a:pt x="84" y="220"/>
                          </a:lnTo>
                          <a:lnTo>
                            <a:pt x="94" y="223"/>
                          </a:lnTo>
                          <a:lnTo>
                            <a:pt x="103" y="226"/>
                          </a:lnTo>
                          <a:lnTo>
                            <a:pt x="118" y="226"/>
                          </a:lnTo>
                          <a:lnTo>
                            <a:pt x="135" y="220"/>
                          </a:lnTo>
                          <a:lnTo>
                            <a:pt x="114" y="230"/>
                          </a:lnTo>
                          <a:lnTo>
                            <a:pt x="110" y="237"/>
                          </a:lnTo>
                          <a:lnTo>
                            <a:pt x="104" y="245"/>
                          </a:lnTo>
                          <a:lnTo>
                            <a:pt x="107" y="263"/>
                          </a:lnTo>
                          <a:lnTo>
                            <a:pt x="38" y="217"/>
                          </a:lnTo>
                          <a:lnTo>
                            <a:pt x="28" y="139"/>
                          </a:lnTo>
                          <a:lnTo>
                            <a:pt x="21" y="129"/>
                          </a:lnTo>
                          <a:lnTo>
                            <a:pt x="15" y="135"/>
                          </a:lnTo>
                          <a:lnTo>
                            <a:pt x="11" y="132"/>
                          </a:lnTo>
                          <a:lnTo>
                            <a:pt x="6" y="102"/>
                          </a:lnTo>
                          <a:lnTo>
                            <a:pt x="0" y="75"/>
                          </a:lnTo>
                          <a:lnTo>
                            <a:pt x="6" y="72"/>
                          </a:lnTo>
                          <a:lnTo>
                            <a:pt x="12" y="83"/>
                          </a:lnTo>
                          <a:lnTo>
                            <a:pt x="23" y="24"/>
                          </a:lnTo>
                          <a:lnTo>
                            <a:pt x="80" y="0"/>
                          </a:lnTo>
                        </a:path>
                      </a:pathLst>
                    </a:custGeom>
                    <a:solidFill>
                      <a:srgbClr val="372000"/>
                    </a:solidFill>
                    <a:ln w="12700" cap="rnd" cmpd="sng">
                      <a:solidFill>
                        <a:srgbClr val="372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2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297" y="491"/>
                      <a:ext cx="61" cy="2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10" y="1"/>
                        </a:cxn>
                        <a:cxn ang="0">
                          <a:pos x="19" y="0"/>
                        </a:cxn>
                        <a:cxn ang="0">
                          <a:pos x="26" y="0"/>
                        </a:cxn>
                        <a:cxn ang="0">
                          <a:pos x="36" y="0"/>
                        </a:cxn>
                        <a:cxn ang="0">
                          <a:pos x="51" y="2"/>
                        </a:cxn>
                        <a:cxn ang="0">
                          <a:pos x="60" y="2"/>
                        </a:cxn>
                        <a:cxn ang="0">
                          <a:pos x="49" y="6"/>
                        </a:cxn>
                        <a:cxn ang="0">
                          <a:pos x="46" y="9"/>
                        </a:cxn>
                        <a:cxn ang="0">
                          <a:pos x="39" y="12"/>
                        </a:cxn>
                        <a:cxn ang="0">
                          <a:pos x="39" y="16"/>
                        </a:cxn>
                        <a:cxn ang="0">
                          <a:pos x="49" y="21"/>
                        </a:cxn>
                        <a:cxn ang="0">
                          <a:pos x="34" y="22"/>
                        </a:cxn>
                        <a:cxn ang="0">
                          <a:pos x="21" y="17"/>
                        </a:cxn>
                        <a:cxn ang="0">
                          <a:pos x="11" y="16"/>
                        </a:cxn>
                        <a:cxn ang="0">
                          <a:pos x="7" y="14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61" h="23">
                          <a:moveTo>
                            <a:pt x="0" y="2"/>
                          </a:moveTo>
                          <a:lnTo>
                            <a:pt x="10" y="1"/>
                          </a:lnTo>
                          <a:lnTo>
                            <a:pt x="19" y="0"/>
                          </a:lnTo>
                          <a:lnTo>
                            <a:pt x="26" y="0"/>
                          </a:lnTo>
                          <a:lnTo>
                            <a:pt x="36" y="0"/>
                          </a:lnTo>
                          <a:lnTo>
                            <a:pt x="51" y="2"/>
                          </a:lnTo>
                          <a:lnTo>
                            <a:pt x="60" y="2"/>
                          </a:lnTo>
                          <a:lnTo>
                            <a:pt x="49" y="6"/>
                          </a:lnTo>
                          <a:lnTo>
                            <a:pt x="46" y="9"/>
                          </a:lnTo>
                          <a:lnTo>
                            <a:pt x="39" y="12"/>
                          </a:lnTo>
                          <a:lnTo>
                            <a:pt x="39" y="16"/>
                          </a:lnTo>
                          <a:lnTo>
                            <a:pt x="49" y="21"/>
                          </a:lnTo>
                          <a:lnTo>
                            <a:pt x="34" y="22"/>
                          </a:lnTo>
                          <a:lnTo>
                            <a:pt x="21" y="17"/>
                          </a:lnTo>
                          <a:lnTo>
                            <a:pt x="11" y="16"/>
                          </a:lnTo>
                          <a:lnTo>
                            <a:pt x="7" y="14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372000"/>
                    </a:solidFill>
                    <a:ln w="12700" cap="rnd" cmpd="sng">
                      <a:solidFill>
                        <a:srgbClr val="372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28" name="Freeform 33"/>
                <p:cNvSpPr>
                  <a:spLocks/>
                </p:cNvSpPr>
                <p:nvPr/>
              </p:nvSpPr>
              <p:spPr bwMode="auto">
                <a:xfrm>
                  <a:off x="5168" y="335"/>
                  <a:ext cx="222" cy="180"/>
                </a:xfrm>
                <a:custGeom>
                  <a:avLst/>
                  <a:gdLst/>
                  <a:ahLst/>
                  <a:cxnLst>
                    <a:cxn ang="0">
                      <a:pos x="3" y="155"/>
                    </a:cxn>
                    <a:cxn ang="0">
                      <a:pos x="0" y="141"/>
                    </a:cxn>
                    <a:cxn ang="0">
                      <a:pos x="0" y="119"/>
                    </a:cxn>
                    <a:cxn ang="0">
                      <a:pos x="3" y="96"/>
                    </a:cxn>
                    <a:cxn ang="0">
                      <a:pos x="9" y="61"/>
                    </a:cxn>
                    <a:cxn ang="0">
                      <a:pos x="16" y="44"/>
                    </a:cxn>
                    <a:cxn ang="0">
                      <a:pos x="27" y="31"/>
                    </a:cxn>
                    <a:cxn ang="0">
                      <a:pos x="39" y="24"/>
                    </a:cxn>
                    <a:cxn ang="0">
                      <a:pos x="49" y="20"/>
                    </a:cxn>
                    <a:cxn ang="0">
                      <a:pos x="49" y="16"/>
                    </a:cxn>
                    <a:cxn ang="0">
                      <a:pos x="54" y="16"/>
                    </a:cxn>
                    <a:cxn ang="0">
                      <a:pos x="58" y="11"/>
                    </a:cxn>
                    <a:cxn ang="0">
                      <a:pos x="71" y="3"/>
                    </a:cxn>
                    <a:cxn ang="0">
                      <a:pos x="93" y="0"/>
                    </a:cxn>
                    <a:cxn ang="0">
                      <a:pos x="111" y="0"/>
                    </a:cxn>
                    <a:cxn ang="0">
                      <a:pos x="136" y="5"/>
                    </a:cxn>
                    <a:cxn ang="0">
                      <a:pos x="152" y="11"/>
                    </a:cxn>
                    <a:cxn ang="0">
                      <a:pos x="172" y="24"/>
                    </a:cxn>
                    <a:cxn ang="0">
                      <a:pos x="185" y="35"/>
                    </a:cxn>
                    <a:cxn ang="0">
                      <a:pos x="197" y="38"/>
                    </a:cxn>
                    <a:cxn ang="0">
                      <a:pos x="191" y="39"/>
                    </a:cxn>
                    <a:cxn ang="0">
                      <a:pos x="202" y="44"/>
                    </a:cxn>
                    <a:cxn ang="0">
                      <a:pos x="197" y="44"/>
                    </a:cxn>
                    <a:cxn ang="0">
                      <a:pos x="207" y="49"/>
                    </a:cxn>
                    <a:cxn ang="0">
                      <a:pos x="213" y="58"/>
                    </a:cxn>
                    <a:cxn ang="0">
                      <a:pos x="213" y="68"/>
                    </a:cxn>
                    <a:cxn ang="0">
                      <a:pos x="221" y="90"/>
                    </a:cxn>
                    <a:cxn ang="0">
                      <a:pos x="218" y="104"/>
                    </a:cxn>
                    <a:cxn ang="0">
                      <a:pos x="216" y="121"/>
                    </a:cxn>
                    <a:cxn ang="0">
                      <a:pos x="215" y="133"/>
                    </a:cxn>
                    <a:cxn ang="0">
                      <a:pos x="210" y="154"/>
                    </a:cxn>
                    <a:cxn ang="0">
                      <a:pos x="207" y="141"/>
                    </a:cxn>
                    <a:cxn ang="0">
                      <a:pos x="204" y="143"/>
                    </a:cxn>
                    <a:cxn ang="0">
                      <a:pos x="199" y="151"/>
                    </a:cxn>
                    <a:cxn ang="0">
                      <a:pos x="199" y="159"/>
                    </a:cxn>
                    <a:cxn ang="0">
                      <a:pos x="196" y="179"/>
                    </a:cxn>
                    <a:cxn ang="0">
                      <a:pos x="191" y="133"/>
                    </a:cxn>
                    <a:cxn ang="0">
                      <a:pos x="185" y="133"/>
                    </a:cxn>
                    <a:cxn ang="0">
                      <a:pos x="183" y="119"/>
                    </a:cxn>
                    <a:cxn ang="0">
                      <a:pos x="177" y="102"/>
                    </a:cxn>
                    <a:cxn ang="0">
                      <a:pos x="178" y="96"/>
                    </a:cxn>
                    <a:cxn ang="0">
                      <a:pos x="178" y="90"/>
                    </a:cxn>
                    <a:cxn ang="0">
                      <a:pos x="174" y="90"/>
                    </a:cxn>
                    <a:cxn ang="0">
                      <a:pos x="158" y="99"/>
                    </a:cxn>
                    <a:cxn ang="0">
                      <a:pos x="133" y="97"/>
                    </a:cxn>
                    <a:cxn ang="0">
                      <a:pos x="117" y="96"/>
                    </a:cxn>
                    <a:cxn ang="0">
                      <a:pos x="133" y="102"/>
                    </a:cxn>
                    <a:cxn ang="0">
                      <a:pos x="98" y="100"/>
                    </a:cxn>
                    <a:cxn ang="0">
                      <a:pos x="68" y="94"/>
                    </a:cxn>
                    <a:cxn ang="0">
                      <a:pos x="52" y="93"/>
                    </a:cxn>
                    <a:cxn ang="0">
                      <a:pos x="43" y="90"/>
                    </a:cxn>
                    <a:cxn ang="0">
                      <a:pos x="38" y="99"/>
                    </a:cxn>
                    <a:cxn ang="0">
                      <a:pos x="33" y="113"/>
                    </a:cxn>
                    <a:cxn ang="0">
                      <a:pos x="28" y="132"/>
                    </a:cxn>
                    <a:cxn ang="0">
                      <a:pos x="25" y="151"/>
                    </a:cxn>
                    <a:cxn ang="0">
                      <a:pos x="22" y="174"/>
                    </a:cxn>
                    <a:cxn ang="0">
                      <a:pos x="16" y="157"/>
                    </a:cxn>
                    <a:cxn ang="0">
                      <a:pos x="13" y="154"/>
                    </a:cxn>
                    <a:cxn ang="0">
                      <a:pos x="8" y="146"/>
                    </a:cxn>
                    <a:cxn ang="0">
                      <a:pos x="3" y="155"/>
                    </a:cxn>
                  </a:cxnLst>
                  <a:rect l="0" t="0" r="r" b="b"/>
                  <a:pathLst>
                    <a:path w="222" h="180">
                      <a:moveTo>
                        <a:pt x="3" y="155"/>
                      </a:moveTo>
                      <a:lnTo>
                        <a:pt x="0" y="141"/>
                      </a:lnTo>
                      <a:lnTo>
                        <a:pt x="0" y="119"/>
                      </a:lnTo>
                      <a:lnTo>
                        <a:pt x="3" y="96"/>
                      </a:lnTo>
                      <a:lnTo>
                        <a:pt x="9" y="61"/>
                      </a:lnTo>
                      <a:lnTo>
                        <a:pt x="16" y="44"/>
                      </a:lnTo>
                      <a:lnTo>
                        <a:pt x="27" y="31"/>
                      </a:lnTo>
                      <a:lnTo>
                        <a:pt x="39" y="24"/>
                      </a:lnTo>
                      <a:lnTo>
                        <a:pt x="49" y="20"/>
                      </a:lnTo>
                      <a:lnTo>
                        <a:pt x="49" y="16"/>
                      </a:lnTo>
                      <a:lnTo>
                        <a:pt x="54" y="16"/>
                      </a:lnTo>
                      <a:lnTo>
                        <a:pt x="58" y="11"/>
                      </a:lnTo>
                      <a:lnTo>
                        <a:pt x="71" y="3"/>
                      </a:lnTo>
                      <a:lnTo>
                        <a:pt x="93" y="0"/>
                      </a:lnTo>
                      <a:lnTo>
                        <a:pt x="111" y="0"/>
                      </a:lnTo>
                      <a:lnTo>
                        <a:pt x="136" y="5"/>
                      </a:lnTo>
                      <a:lnTo>
                        <a:pt x="152" y="11"/>
                      </a:lnTo>
                      <a:lnTo>
                        <a:pt x="172" y="24"/>
                      </a:lnTo>
                      <a:lnTo>
                        <a:pt x="185" y="35"/>
                      </a:lnTo>
                      <a:lnTo>
                        <a:pt x="197" y="38"/>
                      </a:lnTo>
                      <a:lnTo>
                        <a:pt x="191" y="39"/>
                      </a:lnTo>
                      <a:lnTo>
                        <a:pt x="202" y="44"/>
                      </a:lnTo>
                      <a:lnTo>
                        <a:pt x="197" y="44"/>
                      </a:lnTo>
                      <a:lnTo>
                        <a:pt x="207" y="49"/>
                      </a:lnTo>
                      <a:lnTo>
                        <a:pt x="213" y="58"/>
                      </a:lnTo>
                      <a:lnTo>
                        <a:pt x="213" y="68"/>
                      </a:lnTo>
                      <a:lnTo>
                        <a:pt x="221" y="90"/>
                      </a:lnTo>
                      <a:lnTo>
                        <a:pt x="218" y="104"/>
                      </a:lnTo>
                      <a:lnTo>
                        <a:pt x="216" y="121"/>
                      </a:lnTo>
                      <a:lnTo>
                        <a:pt x="215" y="133"/>
                      </a:lnTo>
                      <a:lnTo>
                        <a:pt x="210" y="154"/>
                      </a:lnTo>
                      <a:lnTo>
                        <a:pt x="207" y="141"/>
                      </a:lnTo>
                      <a:lnTo>
                        <a:pt x="204" y="143"/>
                      </a:lnTo>
                      <a:lnTo>
                        <a:pt x="199" y="151"/>
                      </a:lnTo>
                      <a:lnTo>
                        <a:pt x="199" y="159"/>
                      </a:lnTo>
                      <a:lnTo>
                        <a:pt x="196" y="179"/>
                      </a:lnTo>
                      <a:lnTo>
                        <a:pt x="191" y="133"/>
                      </a:lnTo>
                      <a:lnTo>
                        <a:pt x="185" y="133"/>
                      </a:lnTo>
                      <a:lnTo>
                        <a:pt x="183" y="119"/>
                      </a:lnTo>
                      <a:lnTo>
                        <a:pt x="177" y="102"/>
                      </a:lnTo>
                      <a:lnTo>
                        <a:pt x="178" y="96"/>
                      </a:lnTo>
                      <a:lnTo>
                        <a:pt x="178" y="90"/>
                      </a:lnTo>
                      <a:lnTo>
                        <a:pt x="174" y="90"/>
                      </a:lnTo>
                      <a:lnTo>
                        <a:pt x="158" y="99"/>
                      </a:lnTo>
                      <a:lnTo>
                        <a:pt x="133" y="97"/>
                      </a:lnTo>
                      <a:lnTo>
                        <a:pt x="117" y="96"/>
                      </a:lnTo>
                      <a:lnTo>
                        <a:pt x="133" y="102"/>
                      </a:lnTo>
                      <a:lnTo>
                        <a:pt x="98" y="100"/>
                      </a:lnTo>
                      <a:lnTo>
                        <a:pt x="68" y="94"/>
                      </a:lnTo>
                      <a:lnTo>
                        <a:pt x="52" y="93"/>
                      </a:lnTo>
                      <a:lnTo>
                        <a:pt x="43" y="90"/>
                      </a:lnTo>
                      <a:lnTo>
                        <a:pt x="38" y="99"/>
                      </a:lnTo>
                      <a:lnTo>
                        <a:pt x="33" y="113"/>
                      </a:lnTo>
                      <a:lnTo>
                        <a:pt x="28" y="132"/>
                      </a:lnTo>
                      <a:lnTo>
                        <a:pt x="25" y="151"/>
                      </a:lnTo>
                      <a:lnTo>
                        <a:pt x="22" y="174"/>
                      </a:lnTo>
                      <a:lnTo>
                        <a:pt x="16" y="157"/>
                      </a:lnTo>
                      <a:lnTo>
                        <a:pt x="13" y="154"/>
                      </a:lnTo>
                      <a:lnTo>
                        <a:pt x="8" y="146"/>
                      </a:lnTo>
                      <a:lnTo>
                        <a:pt x="3" y="155"/>
                      </a:lnTo>
                    </a:path>
                  </a:pathLst>
                </a:custGeom>
                <a:solidFill>
                  <a:srgbClr val="372000"/>
                </a:solidFill>
                <a:ln w="12700" cap="rnd" cmpd="sng">
                  <a:solidFill>
                    <a:srgbClr val="372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8" name="Group 51"/>
              <p:cNvGrpSpPr>
                <a:grpSpLocks/>
              </p:cNvGrpSpPr>
              <p:nvPr/>
            </p:nvGrpSpPr>
            <p:grpSpPr bwMode="auto">
              <a:xfrm>
                <a:off x="4941" y="629"/>
                <a:ext cx="663" cy="526"/>
                <a:chOff x="4941" y="629"/>
                <a:chExt cx="663" cy="526"/>
              </a:xfrm>
            </p:grpSpPr>
            <p:grpSp>
              <p:nvGrpSpPr>
                <p:cNvPr id="11" name="Group 40"/>
                <p:cNvGrpSpPr>
                  <a:grpSpLocks/>
                </p:cNvGrpSpPr>
                <p:nvPr/>
              </p:nvGrpSpPr>
              <p:grpSpPr bwMode="auto">
                <a:xfrm>
                  <a:off x="5181" y="629"/>
                  <a:ext cx="193" cy="436"/>
                  <a:chOff x="5181" y="629"/>
                  <a:chExt cx="193" cy="436"/>
                </a:xfrm>
              </p:grpSpPr>
              <p:sp>
                <p:nvSpPr>
                  <p:cNvPr id="22" name="Freeform 35"/>
                  <p:cNvSpPr>
                    <a:spLocks/>
                  </p:cNvSpPr>
                  <p:nvPr/>
                </p:nvSpPr>
                <p:spPr bwMode="auto">
                  <a:xfrm>
                    <a:off x="5181" y="629"/>
                    <a:ext cx="193" cy="358"/>
                  </a:xfrm>
                  <a:custGeom>
                    <a:avLst/>
                    <a:gdLst/>
                    <a:ahLst/>
                    <a:cxnLst>
                      <a:cxn ang="0">
                        <a:pos x="25" y="0"/>
                      </a:cxn>
                      <a:cxn ang="0">
                        <a:pos x="0" y="21"/>
                      </a:cxn>
                      <a:cxn ang="0">
                        <a:pos x="100" y="357"/>
                      </a:cxn>
                      <a:cxn ang="0">
                        <a:pos x="192" y="27"/>
                      </a:cxn>
                      <a:cxn ang="0">
                        <a:pos x="175" y="10"/>
                      </a:cxn>
                      <a:cxn ang="0">
                        <a:pos x="101" y="55"/>
                      </a:cxn>
                      <a:cxn ang="0">
                        <a:pos x="25" y="0"/>
                      </a:cxn>
                    </a:cxnLst>
                    <a:rect l="0" t="0" r="r" b="b"/>
                    <a:pathLst>
                      <a:path w="193" h="358">
                        <a:moveTo>
                          <a:pt x="25" y="0"/>
                        </a:moveTo>
                        <a:lnTo>
                          <a:pt x="0" y="21"/>
                        </a:lnTo>
                        <a:lnTo>
                          <a:pt x="100" y="357"/>
                        </a:lnTo>
                        <a:lnTo>
                          <a:pt x="192" y="27"/>
                        </a:lnTo>
                        <a:lnTo>
                          <a:pt x="175" y="10"/>
                        </a:lnTo>
                        <a:lnTo>
                          <a:pt x="101" y="55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33333"/>
                  </a:solidFill>
                  <a:ln w="12700" cap="rnd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23" name="Freeform 36"/>
                  <p:cNvSpPr>
                    <a:spLocks/>
                  </p:cNvSpPr>
                  <p:nvPr/>
                </p:nvSpPr>
                <p:spPr bwMode="auto">
                  <a:xfrm>
                    <a:off x="5238" y="681"/>
                    <a:ext cx="76" cy="32"/>
                  </a:xfrm>
                  <a:custGeom>
                    <a:avLst/>
                    <a:gdLst/>
                    <a:ahLst/>
                    <a:cxnLst>
                      <a:cxn ang="0">
                        <a:pos x="24" y="2"/>
                      </a:cxn>
                      <a:cxn ang="0">
                        <a:pos x="0" y="31"/>
                      </a:cxn>
                      <a:cxn ang="0">
                        <a:pos x="31" y="22"/>
                      </a:cxn>
                      <a:cxn ang="0">
                        <a:pos x="75" y="30"/>
                      </a:cxn>
                      <a:cxn ang="0">
                        <a:pos x="44" y="0"/>
                      </a:cxn>
                      <a:cxn ang="0">
                        <a:pos x="24" y="2"/>
                      </a:cxn>
                    </a:cxnLst>
                    <a:rect l="0" t="0" r="r" b="b"/>
                    <a:pathLst>
                      <a:path w="76" h="32">
                        <a:moveTo>
                          <a:pt x="24" y="2"/>
                        </a:moveTo>
                        <a:lnTo>
                          <a:pt x="0" y="31"/>
                        </a:lnTo>
                        <a:lnTo>
                          <a:pt x="31" y="22"/>
                        </a:lnTo>
                        <a:lnTo>
                          <a:pt x="75" y="30"/>
                        </a:lnTo>
                        <a:lnTo>
                          <a:pt x="44" y="0"/>
                        </a:lnTo>
                        <a:lnTo>
                          <a:pt x="24" y="2"/>
                        </a:lnTo>
                      </a:path>
                    </a:pathLst>
                  </a:custGeom>
                  <a:solidFill>
                    <a:srgbClr val="333333"/>
                  </a:solidFill>
                  <a:ln w="12700" cap="rnd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grpSp>
                <p:nvGrpSpPr>
                  <p:cNvPr id="2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201" y="633"/>
                    <a:ext cx="153" cy="432"/>
                    <a:chOff x="5201" y="633"/>
                    <a:chExt cx="153" cy="432"/>
                  </a:xfrm>
                </p:grpSpPr>
                <p:sp>
                  <p:nvSpPr>
                    <p:cNvPr id="25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5248" y="684"/>
                      <a:ext cx="66" cy="381"/>
                    </a:xfrm>
                    <a:custGeom>
                      <a:avLst/>
                      <a:gdLst/>
                      <a:ahLst/>
                      <a:cxnLst>
                        <a:cxn ang="0">
                          <a:pos x="29" y="0"/>
                        </a:cxn>
                        <a:cxn ang="0">
                          <a:pos x="10" y="16"/>
                        </a:cxn>
                        <a:cxn ang="0">
                          <a:pos x="23" y="35"/>
                        </a:cxn>
                        <a:cxn ang="0">
                          <a:pos x="4" y="109"/>
                        </a:cxn>
                        <a:cxn ang="0">
                          <a:pos x="0" y="161"/>
                        </a:cxn>
                        <a:cxn ang="0">
                          <a:pos x="1" y="217"/>
                        </a:cxn>
                        <a:cxn ang="0">
                          <a:pos x="4" y="341"/>
                        </a:cxn>
                        <a:cxn ang="0">
                          <a:pos x="35" y="380"/>
                        </a:cxn>
                        <a:cxn ang="0">
                          <a:pos x="64" y="335"/>
                        </a:cxn>
                        <a:cxn ang="0">
                          <a:pos x="65" y="217"/>
                        </a:cxn>
                        <a:cxn ang="0">
                          <a:pos x="62" y="155"/>
                        </a:cxn>
                        <a:cxn ang="0">
                          <a:pos x="56" y="106"/>
                        </a:cxn>
                        <a:cxn ang="0">
                          <a:pos x="36" y="34"/>
                        </a:cxn>
                        <a:cxn ang="0">
                          <a:pos x="45" y="16"/>
                        </a:cxn>
                        <a:cxn ang="0">
                          <a:pos x="29" y="0"/>
                        </a:cxn>
                      </a:cxnLst>
                      <a:rect l="0" t="0" r="r" b="b"/>
                      <a:pathLst>
                        <a:path w="66" h="381">
                          <a:moveTo>
                            <a:pt x="29" y="0"/>
                          </a:moveTo>
                          <a:lnTo>
                            <a:pt x="10" y="16"/>
                          </a:lnTo>
                          <a:lnTo>
                            <a:pt x="23" y="35"/>
                          </a:lnTo>
                          <a:lnTo>
                            <a:pt x="4" y="109"/>
                          </a:lnTo>
                          <a:lnTo>
                            <a:pt x="0" y="161"/>
                          </a:lnTo>
                          <a:lnTo>
                            <a:pt x="1" y="217"/>
                          </a:lnTo>
                          <a:lnTo>
                            <a:pt x="4" y="341"/>
                          </a:lnTo>
                          <a:lnTo>
                            <a:pt x="35" y="380"/>
                          </a:lnTo>
                          <a:lnTo>
                            <a:pt x="64" y="335"/>
                          </a:lnTo>
                          <a:lnTo>
                            <a:pt x="65" y="217"/>
                          </a:lnTo>
                          <a:lnTo>
                            <a:pt x="62" y="155"/>
                          </a:lnTo>
                          <a:lnTo>
                            <a:pt x="56" y="106"/>
                          </a:lnTo>
                          <a:lnTo>
                            <a:pt x="36" y="34"/>
                          </a:lnTo>
                          <a:lnTo>
                            <a:pt x="45" y="16"/>
                          </a:lnTo>
                          <a:lnTo>
                            <a:pt x="29" y="0"/>
                          </a:lnTo>
                        </a:path>
                      </a:pathLst>
                    </a:custGeom>
                    <a:solidFill>
                      <a:srgbClr val="333333"/>
                    </a:solidFill>
                    <a:ln w="12700" cap="rnd" cmpd="sng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26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5201" y="633"/>
                      <a:ext cx="153" cy="95"/>
                    </a:xfrm>
                    <a:custGeom>
                      <a:avLst/>
                      <a:gdLst/>
                      <a:ahLst/>
                      <a:cxnLst>
                        <a:cxn ang="0">
                          <a:pos x="6" y="0"/>
                        </a:cxn>
                        <a:cxn ang="0">
                          <a:pos x="74" y="42"/>
                        </a:cxn>
                        <a:cxn ang="0">
                          <a:pos x="141" y="0"/>
                        </a:cxn>
                        <a:cxn ang="0">
                          <a:pos x="152" y="6"/>
                        </a:cxn>
                        <a:cxn ang="0">
                          <a:pos x="117" y="94"/>
                        </a:cxn>
                        <a:cxn ang="0">
                          <a:pos x="75" y="46"/>
                        </a:cxn>
                        <a:cxn ang="0">
                          <a:pos x="32" y="94"/>
                        </a:cxn>
                        <a:cxn ang="0">
                          <a:pos x="0" y="10"/>
                        </a:cxn>
                        <a:cxn ang="0">
                          <a:pos x="6" y="0"/>
                        </a:cxn>
                      </a:cxnLst>
                      <a:rect l="0" t="0" r="r" b="b"/>
                      <a:pathLst>
                        <a:path w="153" h="95">
                          <a:moveTo>
                            <a:pt x="6" y="0"/>
                          </a:moveTo>
                          <a:lnTo>
                            <a:pt x="74" y="42"/>
                          </a:lnTo>
                          <a:lnTo>
                            <a:pt x="141" y="0"/>
                          </a:lnTo>
                          <a:lnTo>
                            <a:pt x="152" y="6"/>
                          </a:lnTo>
                          <a:lnTo>
                            <a:pt x="117" y="94"/>
                          </a:lnTo>
                          <a:lnTo>
                            <a:pt x="75" y="46"/>
                          </a:lnTo>
                          <a:lnTo>
                            <a:pt x="32" y="94"/>
                          </a:lnTo>
                          <a:lnTo>
                            <a:pt x="0" y="10"/>
                          </a:lnTo>
                          <a:lnTo>
                            <a:pt x="6" y="0"/>
                          </a:lnTo>
                        </a:path>
                      </a:pathLst>
                    </a:custGeom>
                    <a:solidFill>
                      <a:srgbClr val="333333"/>
                    </a:solidFill>
                    <a:ln w="12700" cap="rnd" cmpd="sng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</p:grpSp>
            <p:sp>
              <p:nvSpPr>
                <p:cNvPr id="12" name="Freeform 41"/>
                <p:cNvSpPr>
                  <a:spLocks/>
                </p:cNvSpPr>
                <p:nvPr/>
              </p:nvSpPr>
              <p:spPr bwMode="auto">
                <a:xfrm>
                  <a:off x="5113" y="986"/>
                  <a:ext cx="221" cy="105"/>
                </a:xfrm>
                <a:custGeom>
                  <a:avLst/>
                  <a:gdLst/>
                  <a:ahLst/>
                  <a:cxnLst>
                    <a:cxn ang="0">
                      <a:pos x="32" y="56"/>
                    </a:cxn>
                    <a:cxn ang="0">
                      <a:pos x="92" y="15"/>
                    </a:cxn>
                    <a:cxn ang="0">
                      <a:pos x="119" y="0"/>
                    </a:cxn>
                    <a:cxn ang="0">
                      <a:pos x="176" y="18"/>
                    </a:cxn>
                    <a:cxn ang="0">
                      <a:pos x="220" y="36"/>
                    </a:cxn>
                    <a:cxn ang="0">
                      <a:pos x="220" y="102"/>
                    </a:cxn>
                    <a:cxn ang="0">
                      <a:pos x="182" y="104"/>
                    </a:cxn>
                    <a:cxn ang="0">
                      <a:pos x="130" y="104"/>
                    </a:cxn>
                    <a:cxn ang="0">
                      <a:pos x="104" y="96"/>
                    </a:cxn>
                    <a:cxn ang="0">
                      <a:pos x="85" y="89"/>
                    </a:cxn>
                    <a:cxn ang="0">
                      <a:pos x="70" y="84"/>
                    </a:cxn>
                    <a:cxn ang="0">
                      <a:pos x="62" y="84"/>
                    </a:cxn>
                    <a:cxn ang="0">
                      <a:pos x="41" y="87"/>
                    </a:cxn>
                    <a:cxn ang="0">
                      <a:pos x="24" y="89"/>
                    </a:cxn>
                    <a:cxn ang="0">
                      <a:pos x="3" y="86"/>
                    </a:cxn>
                    <a:cxn ang="0">
                      <a:pos x="0" y="78"/>
                    </a:cxn>
                    <a:cxn ang="0">
                      <a:pos x="17" y="62"/>
                    </a:cxn>
                    <a:cxn ang="0">
                      <a:pos x="32" y="56"/>
                    </a:cxn>
                  </a:cxnLst>
                  <a:rect l="0" t="0" r="r" b="b"/>
                  <a:pathLst>
                    <a:path w="221" h="105">
                      <a:moveTo>
                        <a:pt x="32" y="56"/>
                      </a:moveTo>
                      <a:lnTo>
                        <a:pt x="92" y="15"/>
                      </a:lnTo>
                      <a:lnTo>
                        <a:pt x="119" y="0"/>
                      </a:lnTo>
                      <a:lnTo>
                        <a:pt x="176" y="18"/>
                      </a:lnTo>
                      <a:lnTo>
                        <a:pt x="220" y="36"/>
                      </a:lnTo>
                      <a:lnTo>
                        <a:pt x="220" y="102"/>
                      </a:lnTo>
                      <a:lnTo>
                        <a:pt x="182" y="104"/>
                      </a:lnTo>
                      <a:lnTo>
                        <a:pt x="130" y="104"/>
                      </a:lnTo>
                      <a:lnTo>
                        <a:pt x="104" y="96"/>
                      </a:lnTo>
                      <a:lnTo>
                        <a:pt x="85" y="89"/>
                      </a:lnTo>
                      <a:lnTo>
                        <a:pt x="70" y="84"/>
                      </a:lnTo>
                      <a:lnTo>
                        <a:pt x="62" y="84"/>
                      </a:lnTo>
                      <a:lnTo>
                        <a:pt x="41" y="87"/>
                      </a:lnTo>
                      <a:lnTo>
                        <a:pt x="24" y="89"/>
                      </a:lnTo>
                      <a:lnTo>
                        <a:pt x="3" y="86"/>
                      </a:lnTo>
                      <a:lnTo>
                        <a:pt x="0" y="78"/>
                      </a:lnTo>
                      <a:lnTo>
                        <a:pt x="17" y="62"/>
                      </a:lnTo>
                      <a:lnTo>
                        <a:pt x="32" y="56"/>
                      </a:lnTo>
                    </a:path>
                  </a:pathLst>
                </a:custGeom>
                <a:solidFill>
                  <a:srgbClr val="333333"/>
                </a:solidFill>
                <a:ln w="12700" cap="rnd" cmpd="sng">
                  <a:solidFill>
                    <a:srgbClr val="3333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13" name="Group 44"/>
                <p:cNvGrpSpPr>
                  <a:grpSpLocks/>
                </p:cNvGrpSpPr>
                <p:nvPr/>
              </p:nvGrpSpPr>
              <p:grpSpPr bwMode="auto">
                <a:xfrm>
                  <a:off x="5128" y="1051"/>
                  <a:ext cx="189" cy="104"/>
                  <a:chOff x="5128" y="1051"/>
                  <a:chExt cx="189" cy="104"/>
                </a:xfrm>
              </p:grpSpPr>
              <p:sp>
                <p:nvSpPr>
                  <p:cNvPr id="20" name="Freeform 42"/>
                  <p:cNvSpPr>
                    <a:spLocks/>
                  </p:cNvSpPr>
                  <p:nvPr/>
                </p:nvSpPr>
                <p:spPr bwMode="auto">
                  <a:xfrm>
                    <a:off x="5128" y="1051"/>
                    <a:ext cx="189" cy="104"/>
                  </a:xfrm>
                  <a:custGeom>
                    <a:avLst/>
                    <a:gdLst/>
                    <a:ahLst/>
                    <a:cxnLst>
                      <a:cxn ang="0">
                        <a:pos x="28" y="12"/>
                      </a:cxn>
                      <a:cxn ang="0">
                        <a:pos x="75" y="9"/>
                      </a:cxn>
                      <a:cxn ang="0">
                        <a:pos x="108" y="4"/>
                      </a:cxn>
                      <a:cxn ang="0">
                        <a:pos x="150" y="0"/>
                      </a:cxn>
                      <a:cxn ang="0">
                        <a:pos x="188" y="57"/>
                      </a:cxn>
                      <a:cxn ang="0">
                        <a:pos x="175" y="72"/>
                      </a:cxn>
                      <a:cxn ang="0">
                        <a:pos x="166" y="78"/>
                      </a:cxn>
                      <a:cxn ang="0">
                        <a:pos x="154" y="91"/>
                      </a:cxn>
                      <a:cxn ang="0">
                        <a:pos x="146" y="94"/>
                      </a:cxn>
                      <a:cxn ang="0">
                        <a:pos x="130" y="97"/>
                      </a:cxn>
                      <a:cxn ang="0">
                        <a:pos x="110" y="103"/>
                      </a:cxn>
                      <a:cxn ang="0">
                        <a:pos x="92" y="103"/>
                      </a:cxn>
                      <a:cxn ang="0">
                        <a:pos x="75" y="97"/>
                      </a:cxn>
                      <a:cxn ang="0">
                        <a:pos x="69" y="91"/>
                      </a:cxn>
                      <a:cxn ang="0">
                        <a:pos x="50" y="88"/>
                      </a:cxn>
                      <a:cxn ang="0">
                        <a:pos x="25" y="78"/>
                      </a:cxn>
                      <a:cxn ang="0">
                        <a:pos x="0" y="64"/>
                      </a:cxn>
                      <a:cxn ang="0">
                        <a:pos x="28" y="12"/>
                      </a:cxn>
                    </a:cxnLst>
                    <a:rect l="0" t="0" r="r" b="b"/>
                    <a:pathLst>
                      <a:path w="189" h="104">
                        <a:moveTo>
                          <a:pt x="28" y="12"/>
                        </a:moveTo>
                        <a:lnTo>
                          <a:pt x="75" y="9"/>
                        </a:lnTo>
                        <a:lnTo>
                          <a:pt x="108" y="4"/>
                        </a:lnTo>
                        <a:lnTo>
                          <a:pt x="150" y="0"/>
                        </a:lnTo>
                        <a:lnTo>
                          <a:pt x="188" y="57"/>
                        </a:lnTo>
                        <a:lnTo>
                          <a:pt x="175" y="72"/>
                        </a:lnTo>
                        <a:lnTo>
                          <a:pt x="166" y="78"/>
                        </a:lnTo>
                        <a:lnTo>
                          <a:pt x="154" y="91"/>
                        </a:lnTo>
                        <a:lnTo>
                          <a:pt x="146" y="94"/>
                        </a:lnTo>
                        <a:lnTo>
                          <a:pt x="130" y="97"/>
                        </a:lnTo>
                        <a:lnTo>
                          <a:pt x="110" y="103"/>
                        </a:lnTo>
                        <a:lnTo>
                          <a:pt x="92" y="103"/>
                        </a:lnTo>
                        <a:lnTo>
                          <a:pt x="75" y="97"/>
                        </a:lnTo>
                        <a:lnTo>
                          <a:pt x="69" y="91"/>
                        </a:lnTo>
                        <a:lnTo>
                          <a:pt x="50" y="88"/>
                        </a:lnTo>
                        <a:lnTo>
                          <a:pt x="25" y="78"/>
                        </a:lnTo>
                        <a:lnTo>
                          <a:pt x="0" y="64"/>
                        </a:lnTo>
                        <a:lnTo>
                          <a:pt x="28" y="12"/>
                        </a:lnTo>
                      </a:path>
                    </a:pathLst>
                  </a:custGeom>
                  <a:solidFill>
                    <a:srgbClr val="333333"/>
                  </a:solidFill>
                  <a:ln w="12700" cap="rnd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21" name="Freeform 43"/>
                  <p:cNvSpPr>
                    <a:spLocks/>
                  </p:cNvSpPr>
                  <p:nvPr/>
                </p:nvSpPr>
                <p:spPr bwMode="auto">
                  <a:xfrm>
                    <a:off x="5128" y="1054"/>
                    <a:ext cx="64" cy="75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63" y="3"/>
                      </a:cxn>
                      <a:cxn ang="0">
                        <a:pos x="16" y="74"/>
                      </a:cxn>
                      <a:cxn ang="0">
                        <a:pos x="0" y="71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64" h="75">
                        <a:moveTo>
                          <a:pt x="46" y="0"/>
                        </a:moveTo>
                        <a:lnTo>
                          <a:pt x="63" y="3"/>
                        </a:lnTo>
                        <a:lnTo>
                          <a:pt x="16" y="74"/>
                        </a:lnTo>
                        <a:lnTo>
                          <a:pt x="0" y="71"/>
                        </a:lnTo>
                        <a:lnTo>
                          <a:pt x="46" y="0"/>
                        </a:lnTo>
                      </a:path>
                    </a:pathLst>
                  </a:custGeom>
                  <a:solidFill>
                    <a:srgbClr val="333333"/>
                  </a:solidFill>
                  <a:ln w="12700" cap="rnd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4" name="Freeform 45"/>
                <p:cNvSpPr>
                  <a:spLocks/>
                </p:cNvSpPr>
                <p:nvPr/>
              </p:nvSpPr>
              <p:spPr bwMode="auto">
                <a:xfrm>
                  <a:off x="4941" y="629"/>
                  <a:ext cx="663" cy="503"/>
                </a:xfrm>
                <a:custGeom>
                  <a:avLst/>
                  <a:gdLst/>
                  <a:ahLst/>
                  <a:cxnLst>
                    <a:cxn ang="0">
                      <a:pos x="265" y="0"/>
                    </a:cxn>
                    <a:cxn ang="0">
                      <a:pos x="122" y="60"/>
                    </a:cxn>
                    <a:cxn ang="0">
                      <a:pos x="86" y="78"/>
                    </a:cxn>
                    <a:cxn ang="0">
                      <a:pos x="54" y="170"/>
                    </a:cxn>
                    <a:cxn ang="0">
                      <a:pos x="57" y="193"/>
                    </a:cxn>
                    <a:cxn ang="0">
                      <a:pos x="44" y="202"/>
                    </a:cxn>
                    <a:cxn ang="0">
                      <a:pos x="29" y="256"/>
                    </a:cxn>
                    <a:cxn ang="0">
                      <a:pos x="13" y="303"/>
                    </a:cxn>
                    <a:cxn ang="0">
                      <a:pos x="3" y="353"/>
                    </a:cxn>
                    <a:cxn ang="0">
                      <a:pos x="3" y="385"/>
                    </a:cxn>
                    <a:cxn ang="0">
                      <a:pos x="0" y="419"/>
                    </a:cxn>
                    <a:cxn ang="0">
                      <a:pos x="0" y="442"/>
                    </a:cxn>
                    <a:cxn ang="0">
                      <a:pos x="20" y="455"/>
                    </a:cxn>
                    <a:cxn ang="0">
                      <a:pos x="192" y="502"/>
                    </a:cxn>
                    <a:cxn ang="0">
                      <a:pos x="250" y="411"/>
                    </a:cxn>
                    <a:cxn ang="0">
                      <a:pos x="128" y="363"/>
                    </a:cxn>
                    <a:cxn ang="0">
                      <a:pos x="148" y="300"/>
                    </a:cxn>
                    <a:cxn ang="0">
                      <a:pos x="163" y="376"/>
                    </a:cxn>
                    <a:cxn ang="0">
                      <a:pos x="185" y="387"/>
                    </a:cxn>
                    <a:cxn ang="0">
                      <a:pos x="218" y="398"/>
                    </a:cxn>
                    <a:cxn ang="0">
                      <a:pos x="242" y="379"/>
                    </a:cxn>
                    <a:cxn ang="0">
                      <a:pos x="268" y="363"/>
                    </a:cxn>
                    <a:cxn ang="0">
                      <a:pos x="290" y="348"/>
                    </a:cxn>
                    <a:cxn ang="0">
                      <a:pos x="343" y="366"/>
                    </a:cxn>
                    <a:cxn ang="0">
                      <a:pos x="372" y="379"/>
                    </a:cxn>
                    <a:cxn ang="0">
                      <a:pos x="372" y="374"/>
                    </a:cxn>
                    <a:cxn ang="0">
                      <a:pos x="444" y="379"/>
                    </a:cxn>
                    <a:cxn ang="0">
                      <a:pos x="503" y="377"/>
                    </a:cxn>
                    <a:cxn ang="0">
                      <a:pos x="514" y="293"/>
                    </a:cxn>
                    <a:cxn ang="0">
                      <a:pos x="524" y="372"/>
                    </a:cxn>
                    <a:cxn ang="0">
                      <a:pos x="535" y="394"/>
                    </a:cxn>
                    <a:cxn ang="0">
                      <a:pos x="517" y="379"/>
                    </a:cxn>
                    <a:cxn ang="0">
                      <a:pos x="444" y="379"/>
                    </a:cxn>
                    <a:cxn ang="0">
                      <a:pos x="372" y="374"/>
                    </a:cxn>
                    <a:cxn ang="0">
                      <a:pos x="372" y="478"/>
                    </a:cxn>
                    <a:cxn ang="0">
                      <a:pos x="642" y="484"/>
                    </a:cxn>
                    <a:cxn ang="0">
                      <a:pos x="662" y="468"/>
                    </a:cxn>
                    <a:cxn ang="0">
                      <a:pos x="633" y="283"/>
                    </a:cxn>
                    <a:cxn ang="0">
                      <a:pos x="625" y="246"/>
                    </a:cxn>
                    <a:cxn ang="0">
                      <a:pos x="608" y="215"/>
                    </a:cxn>
                    <a:cxn ang="0">
                      <a:pos x="600" y="206"/>
                    </a:cxn>
                    <a:cxn ang="0">
                      <a:pos x="605" y="186"/>
                    </a:cxn>
                    <a:cxn ang="0">
                      <a:pos x="566" y="71"/>
                    </a:cxn>
                    <a:cxn ang="0">
                      <a:pos x="542" y="60"/>
                    </a:cxn>
                    <a:cxn ang="0">
                      <a:pos x="403" y="3"/>
                    </a:cxn>
                    <a:cxn ang="0">
                      <a:pos x="413" y="18"/>
                    </a:cxn>
                    <a:cxn ang="0">
                      <a:pos x="416" y="40"/>
                    </a:cxn>
                    <a:cxn ang="0">
                      <a:pos x="412" y="70"/>
                    </a:cxn>
                    <a:cxn ang="0">
                      <a:pos x="400" y="110"/>
                    </a:cxn>
                    <a:cxn ang="0">
                      <a:pos x="379" y="186"/>
                    </a:cxn>
                    <a:cxn ang="0">
                      <a:pos x="343" y="306"/>
                    </a:cxn>
                    <a:cxn ang="0">
                      <a:pos x="293" y="173"/>
                    </a:cxn>
                    <a:cxn ang="0">
                      <a:pos x="270" y="100"/>
                    </a:cxn>
                    <a:cxn ang="0">
                      <a:pos x="255" y="40"/>
                    </a:cxn>
                    <a:cxn ang="0">
                      <a:pos x="259" y="18"/>
                    </a:cxn>
                    <a:cxn ang="0">
                      <a:pos x="265" y="0"/>
                    </a:cxn>
                  </a:cxnLst>
                  <a:rect l="0" t="0" r="r" b="b"/>
                  <a:pathLst>
                    <a:path w="663" h="503">
                      <a:moveTo>
                        <a:pt x="265" y="0"/>
                      </a:moveTo>
                      <a:lnTo>
                        <a:pt x="122" y="60"/>
                      </a:lnTo>
                      <a:lnTo>
                        <a:pt x="86" y="78"/>
                      </a:lnTo>
                      <a:lnTo>
                        <a:pt x="54" y="170"/>
                      </a:lnTo>
                      <a:lnTo>
                        <a:pt x="57" y="193"/>
                      </a:lnTo>
                      <a:lnTo>
                        <a:pt x="44" y="202"/>
                      </a:lnTo>
                      <a:lnTo>
                        <a:pt x="29" y="256"/>
                      </a:lnTo>
                      <a:lnTo>
                        <a:pt x="13" y="303"/>
                      </a:lnTo>
                      <a:lnTo>
                        <a:pt x="3" y="353"/>
                      </a:lnTo>
                      <a:lnTo>
                        <a:pt x="3" y="385"/>
                      </a:lnTo>
                      <a:lnTo>
                        <a:pt x="0" y="419"/>
                      </a:lnTo>
                      <a:lnTo>
                        <a:pt x="0" y="442"/>
                      </a:lnTo>
                      <a:lnTo>
                        <a:pt x="20" y="455"/>
                      </a:lnTo>
                      <a:lnTo>
                        <a:pt x="192" y="502"/>
                      </a:lnTo>
                      <a:lnTo>
                        <a:pt x="250" y="411"/>
                      </a:lnTo>
                      <a:lnTo>
                        <a:pt x="128" y="363"/>
                      </a:lnTo>
                      <a:lnTo>
                        <a:pt x="148" y="300"/>
                      </a:lnTo>
                      <a:lnTo>
                        <a:pt x="163" y="376"/>
                      </a:lnTo>
                      <a:lnTo>
                        <a:pt x="185" y="387"/>
                      </a:lnTo>
                      <a:lnTo>
                        <a:pt x="218" y="398"/>
                      </a:lnTo>
                      <a:lnTo>
                        <a:pt x="242" y="379"/>
                      </a:lnTo>
                      <a:lnTo>
                        <a:pt x="268" y="363"/>
                      </a:lnTo>
                      <a:lnTo>
                        <a:pt x="290" y="348"/>
                      </a:lnTo>
                      <a:lnTo>
                        <a:pt x="343" y="366"/>
                      </a:lnTo>
                      <a:lnTo>
                        <a:pt x="372" y="379"/>
                      </a:lnTo>
                      <a:lnTo>
                        <a:pt x="372" y="374"/>
                      </a:lnTo>
                      <a:lnTo>
                        <a:pt x="444" y="379"/>
                      </a:lnTo>
                      <a:lnTo>
                        <a:pt x="503" y="377"/>
                      </a:lnTo>
                      <a:lnTo>
                        <a:pt x="514" y="293"/>
                      </a:lnTo>
                      <a:lnTo>
                        <a:pt x="524" y="372"/>
                      </a:lnTo>
                      <a:lnTo>
                        <a:pt x="535" y="394"/>
                      </a:lnTo>
                      <a:lnTo>
                        <a:pt x="517" y="379"/>
                      </a:lnTo>
                      <a:lnTo>
                        <a:pt x="444" y="379"/>
                      </a:lnTo>
                      <a:lnTo>
                        <a:pt x="372" y="374"/>
                      </a:lnTo>
                      <a:lnTo>
                        <a:pt x="372" y="478"/>
                      </a:lnTo>
                      <a:lnTo>
                        <a:pt x="642" y="484"/>
                      </a:lnTo>
                      <a:lnTo>
                        <a:pt x="662" y="468"/>
                      </a:lnTo>
                      <a:lnTo>
                        <a:pt x="633" y="283"/>
                      </a:lnTo>
                      <a:lnTo>
                        <a:pt x="625" y="246"/>
                      </a:lnTo>
                      <a:lnTo>
                        <a:pt x="608" y="215"/>
                      </a:lnTo>
                      <a:lnTo>
                        <a:pt x="600" y="206"/>
                      </a:lnTo>
                      <a:lnTo>
                        <a:pt x="605" y="186"/>
                      </a:lnTo>
                      <a:lnTo>
                        <a:pt x="566" y="71"/>
                      </a:lnTo>
                      <a:lnTo>
                        <a:pt x="542" y="60"/>
                      </a:lnTo>
                      <a:lnTo>
                        <a:pt x="403" y="3"/>
                      </a:lnTo>
                      <a:lnTo>
                        <a:pt x="413" y="18"/>
                      </a:lnTo>
                      <a:lnTo>
                        <a:pt x="416" y="40"/>
                      </a:lnTo>
                      <a:lnTo>
                        <a:pt x="412" y="70"/>
                      </a:lnTo>
                      <a:lnTo>
                        <a:pt x="400" y="110"/>
                      </a:lnTo>
                      <a:lnTo>
                        <a:pt x="379" y="186"/>
                      </a:lnTo>
                      <a:lnTo>
                        <a:pt x="343" y="306"/>
                      </a:lnTo>
                      <a:lnTo>
                        <a:pt x="293" y="173"/>
                      </a:lnTo>
                      <a:lnTo>
                        <a:pt x="270" y="100"/>
                      </a:lnTo>
                      <a:lnTo>
                        <a:pt x="255" y="40"/>
                      </a:lnTo>
                      <a:lnTo>
                        <a:pt x="259" y="18"/>
                      </a:lnTo>
                      <a:lnTo>
                        <a:pt x="265" y="0"/>
                      </a:lnTo>
                    </a:path>
                  </a:pathLst>
                </a:custGeom>
                <a:solidFill>
                  <a:srgbClr val="333333"/>
                </a:solidFill>
                <a:ln w="12700" cap="rnd" cmpd="sng">
                  <a:solidFill>
                    <a:srgbClr val="3333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15" name="Group 50"/>
                <p:cNvGrpSpPr>
                  <a:grpSpLocks/>
                </p:cNvGrpSpPr>
                <p:nvPr/>
              </p:nvGrpSpPr>
              <p:grpSpPr bwMode="auto">
                <a:xfrm>
                  <a:off x="4984" y="649"/>
                  <a:ext cx="440" cy="351"/>
                  <a:chOff x="4984" y="649"/>
                  <a:chExt cx="440" cy="351"/>
                </a:xfrm>
              </p:grpSpPr>
              <p:grpSp>
                <p:nvGrpSpPr>
                  <p:cNvPr id="16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136" y="649"/>
                    <a:ext cx="288" cy="341"/>
                    <a:chOff x="5136" y="649"/>
                    <a:chExt cx="288" cy="341"/>
                  </a:xfrm>
                </p:grpSpPr>
                <p:sp>
                  <p:nvSpPr>
                    <p:cNvPr id="1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5136" y="649"/>
                      <a:ext cx="119" cy="321"/>
                    </a:xfrm>
                    <a:custGeom>
                      <a:avLst/>
                      <a:gdLst/>
                      <a:ahLst/>
                      <a:cxnLst>
                        <a:cxn ang="0">
                          <a:pos x="41" y="0"/>
                        </a:cxn>
                        <a:cxn ang="0">
                          <a:pos x="15" y="67"/>
                        </a:cxn>
                        <a:cxn ang="0">
                          <a:pos x="44" y="70"/>
                        </a:cxn>
                        <a:cxn ang="0">
                          <a:pos x="14" y="96"/>
                        </a:cxn>
                        <a:cxn ang="0">
                          <a:pos x="118" y="320"/>
                        </a:cxn>
                        <a:cxn ang="0">
                          <a:pos x="2" y="98"/>
                        </a:cxn>
                        <a:cxn ang="0">
                          <a:pos x="33" y="74"/>
                        </a:cxn>
                        <a:cxn ang="0">
                          <a:pos x="0" y="74"/>
                        </a:cxn>
                        <a:cxn ang="0">
                          <a:pos x="41" y="0"/>
                        </a:cxn>
                      </a:cxnLst>
                      <a:rect l="0" t="0" r="r" b="b"/>
                      <a:pathLst>
                        <a:path w="119" h="321">
                          <a:moveTo>
                            <a:pt x="41" y="0"/>
                          </a:moveTo>
                          <a:lnTo>
                            <a:pt x="15" y="67"/>
                          </a:lnTo>
                          <a:lnTo>
                            <a:pt x="44" y="70"/>
                          </a:lnTo>
                          <a:lnTo>
                            <a:pt x="14" y="96"/>
                          </a:lnTo>
                          <a:lnTo>
                            <a:pt x="118" y="320"/>
                          </a:lnTo>
                          <a:lnTo>
                            <a:pt x="2" y="98"/>
                          </a:lnTo>
                          <a:lnTo>
                            <a:pt x="33" y="74"/>
                          </a:lnTo>
                          <a:lnTo>
                            <a:pt x="0" y="74"/>
                          </a:lnTo>
                          <a:lnTo>
                            <a:pt x="41" y="0"/>
                          </a:lnTo>
                        </a:path>
                      </a:pathLst>
                    </a:custGeom>
                    <a:solidFill>
                      <a:srgbClr val="333333"/>
                    </a:solidFill>
                    <a:ln w="12700" cap="rnd" cmpd="sng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  <p:sp>
                  <p:nvSpPr>
                    <p:cNvPr id="19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5284" y="664"/>
                      <a:ext cx="140" cy="326"/>
                    </a:xfrm>
                    <a:custGeom>
                      <a:avLst/>
                      <a:gdLst/>
                      <a:ahLst/>
                      <a:cxnLst>
                        <a:cxn ang="0">
                          <a:pos x="94" y="0"/>
                        </a:cxn>
                        <a:cxn ang="0">
                          <a:pos x="119" y="43"/>
                        </a:cxn>
                        <a:cxn ang="0">
                          <a:pos x="85" y="51"/>
                        </a:cxn>
                        <a:cxn ang="0">
                          <a:pos x="131" y="75"/>
                        </a:cxn>
                        <a:cxn ang="0">
                          <a:pos x="0" y="325"/>
                        </a:cxn>
                        <a:cxn ang="0">
                          <a:pos x="139" y="74"/>
                        </a:cxn>
                        <a:cxn ang="0">
                          <a:pos x="96" y="53"/>
                        </a:cxn>
                        <a:cxn ang="0">
                          <a:pos x="130" y="45"/>
                        </a:cxn>
                        <a:cxn ang="0">
                          <a:pos x="94" y="0"/>
                        </a:cxn>
                      </a:cxnLst>
                      <a:rect l="0" t="0" r="r" b="b"/>
                      <a:pathLst>
                        <a:path w="140" h="326">
                          <a:moveTo>
                            <a:pt x="94" y="0"/>
                          </a:moveTo>
                          <a:lnTo>
                            <a:pt x="119" y="43"/>
                          </a:lnTo>
                          <a:lnTo>
                            <a:pt x="85" y="51"/>
                          </a:lnTo>
                          <a:lnTo>
                            <a:pt x="131" y="75"/>
                          </a:lnTo>
                          <a:lnTo>
                            <a:pt x="0" y="325"/>
                          </a:lnTo>
                          <a:lnTo>
                            <a:pt x="139" y="74"/>
                          </a:lnTo>
                          <a:lnTo>
                            <a:pt x="96" y="53"/>
                          </a:lnTo>
                          <a:lnTo>
                            <a:pt x="130" y="45"/>
                          </a:lnTo>
                          <a:lnTo>
                            <a:pt x="94" y="0"/>
                          </a:lnTo>
                        </a:path>
                      </a:pathLst>
                    </a:custGeom>
                    <a:solidFill>
                      <a:srgbClr val="333333"/>
                    </a:solidFill>
                    <a:ln w="12700" cap="rnd" cmpd="sng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IN"/>
                    </a:p>
                  </p:txBody>
                </p:sp>
              </p:grpSp>
              <p:sp>
                <p:nvSpPr>
                  <p:cNvPr id="17" name="Freeform 49"/>
                  <p:cNvSpPr>
                    <a:spLocks/>
                  </p:cNvSpPr>
                  <p:nvPr/>
                </p:nvSpPr>
                <p:spPr bwMode="auto">
                  <a:xfrm>
                    <a:off x="4984" y="887"/>
                    <a:ext cx="102" cy="113"/>
                  </a:xfrm>
                  <a:custGeom>
                    <a:avLst/>
                    <a:gdLst/>
                    <a:ahLst/>
                    <a:cxnLst>
                      <a:cxn ang="0">
                        <a:pos x="87" y="0"/>
                      </a:cxn>
                      <a:cxn ang="0">
                        <a:pos x="80" y="18"/>
                      </a:cxn>
                      <a:cxn ang="0">
                        <a:pos x="54" y="29"/>
                      </a:cxn>
                      <a:cxn ang="0">
                        <a:pos x="66" y="36"/>
                      </a:cxn>
                      <a:cxn ang="0">
                        <a:pos x="63" y="51"/>
                      </a:cxn>
                      <a:cxn ang="0">
                        <a:pos x="54" y="64"/>
                      </a:cxn>
                      <a:cxn ang="0">
                        <a:pos x="54" y="76"/>
                      </a:cxn>
                      <a:cxn ang="0">
                        <a:pos x="36" y="94"/>
                      </a:cxn>
                      <a:cxn ang="0">
                        <a:pos x="14" y="103"/>
                      </a:cxn>
                      <a:cxn ang="0">
                        <a:pos x="0" y="112"/>
                      </a:cxn>
                      <a:cxn ang="0">
                        <a:pos x="21" y="112"/>
                      </a:cxn>
                      <a:cxn ang="0">
                        <a:pos x="48" y="103"/>
                      </a:cxn>
                      <a:cxn ang="0">
                        <a:pos x="63" y="103"/>
                      </a:cxn>
                      <a:cxn ang="0">
                        <a:pos x="66" y="109"/>
                      </a:cxn>
                      <a:cxn ang="0">
                        <a:pos x="80" y="106"/>
                      </a:cxn>
                      <a:cxn ang="0">
                        <a:pos x="101" y="27"/>
                      </a:cxn>
                      <a:cxn ang="0">
                        <a:pos x="87" y="0"/>
                      </a:cxn>
                    </a:cxnLst>
                    <a:rect l="0" t="0" r="r" b="b"/>
                    <a:pathLst>
                      <a:path w="102" h="113">
                        <a:moveTo>
                          <a:pt x="87" y="0"/>
                        </a:moveTo>
                        <a:lnTo>
                          <a:pt x="80" y="18"/>
                        </a:lnTo>
                        <a:lnTo>
                          <a:pt x="54" y="29"/>
                        </a:lnTo>
                        <a:lnTo>
                          <a:pt x="66" y="36"/>
                        </a:lnTo>
                        <a:lnTo>
                          <a:pt x="63" y="51"/>
                        </a:lnTo>
                        <a:lnTo>
                          <a:pt x="54" y="64"/>
                        </a:lnTo>
                        <a:lnTo>
                          <a:pt x="54" y="76"/>
                        </a:lnTo>
                        <a:lnTo>
                          <a:pt x="36" y="94"/>
                        </a:lnTo>
                        <a:lnTo>
                          <a:pt x="14" y="103"/>
                        </a:lnTo>
                        <a:lnTo>
                          <a:pt x="0" y="112"/>
                        </a:lnTo>
                        <a:lnTo>
                          <a:pt x="21" y="112"/>
                        </a:lnTo>
                        <a:lnTo>
                          <a:pt x="48" y="103"/>
                        </a:lnTo>
                        <a:lnTo>
                          <a:pt x="63" y="103"/>
                        </a:lnTo>
                        <a:lnTo>
                          <a:pt x="66" y="109"/>
                        </a:lnTo>
                        <a:lnTo>
                          <a:pt x="80" y="106"/>
                        </a:lnTo>
                        <a:lnTo>
                          <a:pt x="101" y="27"/>
                        </a:lnTo>
                        <a:lnTo>
                          <a:pt x="87" y="0"/>
                        </a:lnTo>
                      </a:path>
                    </a:pathLst>
                  </a:custGeom>
                  <a:solidFill>
                    <a:srgbClr val="333333"/>
                  </a:solidFill>
                  <a:ln w="12700" cap="rnd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sp>
            <p:nvSpPr>
              <p:cNvPr id="9" name="Freeform 52"/>
              <p:cNvSpPr>
                <a:spLocks/>
              </p:cNvSpPr>
              <p:nvPr/>
            </p:nvSpPr>
            <p:spPr bwMode="auto">
              <a:xfrm>
                <a:off x="5092" y="625"/>
                <a:ext cx="364" cy="354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116" y="0"/>
                  </a:cxn>
                  <a:cxn ang="0">
                    <a:pos x="185" y="40"/>
                  </a:cxn>
                  <a:cxn ang="0">
                    <a:pos x="251" y="7"/>
                  </a:cxn>
                  <a:cxn ang="0">
                    <a:pos x="363" y="59"/>
                  </a:cxn>
                  <a:cxn ang="0">
                    <a:pos x="317" y="290"/>
                  </a:cxn>
                  <a:cxn ang="0">
                    <a:pos x="248" y="353"/>
                  </a:cxn>
                  <a:cxn ang="0">
                    <a:pos x="122" y="343"/>
                  </a:cxn>
                  <a:cxn ang="0">
                    <a:pos x="10" y="125"/>
                  </a:cxn>
                  <a:cxn ang="0">
                    <a:pos x="0" y="63"/>
                  </a:cxn>
                </a:cxnLst>
                <a:rect l="0" t="0" r="r" b="b"/>
                <a:pathLst>
                  <a:path w="364" h="354">
                    <a:moveTo>
                      <a:pt x="0" y="63"/>
                    </a:moveTo>
                    <a:lnTo>
                      <a:pt x="116" y="0"/>
                    </a:lnTo>
                    <a:lnTo>
                      <a:pt x="185" y="40"/>
                    </a:lnTo>
                    <a:lnTo>
                      <a:pt x="251" y="7"/>
                    </a:lnTo>
                    <a:lnTo>
                      <a:pt x="363" y="59"/>
                    </a:lnTo>
                    <a:lnTo>
                      <a:pt x="317" y="290"/>
                    </a:lnTo>
                    <a:lnTo>
                      <a:pt x="248" y="353"/>
                    </a:lnTo>
                    <a:lnTo>
                      <a:pt x="122" y="343"/>
                    </a:lnTo>
                    <a:lnTo>
                      <a:pt x="10" y="125"/>
                    </a:lnTo>
                    <a:lnTo>
                      <a:pt x="0" y="63"/>
                    </a:lnTo>
                  </a:path>
                </a:pathLst>
              </a:custGeom>
              <a:solidFill>
                <a:srgbClr val="333333"/>
              </a:solidFill>
              <a:ln w="12700" cap="rnd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" name="Freeform 53"/>
              <p:cNvSpPr>
                <a:spLocks/>
              </p:cNvSpPr>
              <p:nvPr/>
            </p:nvSpPr>
            <p:spPr bwMode="auto">
              <a:xfrm>
                <a:off x="5164" y="404"/>
                <a:ext cx="222" cy="209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26" y="175"/>
                  </a:cxn>
                  <a:cxn ang="0">
                    <a:pos x="89" y="205"/>
                  </a:cxn>
                  <a:cxn ang="0">
                    <a:pos x="139" y="208"/>
                  </a:cxn>
                  <a:cxn ang="0">
                    <a:pos x="208" y="155"/>
                  </a:cxn>
                  <a:cxn ang="0">
                    <a:pos x="221" y="73"/>
                  </a:cxn>
                  <a:cxn ang="0">
                    <a:pos x="178" y="0"/>
                  </a:cxn>
                  <a:cxn ang="0">
                    <a:pos x="40" y="10"/>
                  </a:cxn>
                  <a:cxn ang="0">
                    <a:pos x="0" y="76"/>
                  </a:cxn>
                </a:cxnLst>
                <a:rect l="0" t="0" r="r" b="b"/>
                <a:pathLst>
                  <a:path w="222" h="209">
                    <a:moveTo>
                      <a:pt x="0" y="76"/>
                    </a:moveTo>
                    <a:lnTo>
                      <a:pt x="26" y="175"/>
                    </a:lnTo>
                    <a:lnTo>
                      <a:pt x="89" y="205"/>
                    </a:lnTo>
                    <a:lnTo>
                      <a:pt x="139" y="208"/>
                    </a:lnTo>
                    <a:lnTo>
                      <a:pt x="208" y="155"/>
                    </a:lnTo>
                    <a:lnTo>
                      <a:pt x="221" y="73"/>
                    </a:lnTo>
                    <a:lnTo>
                      <a:pt x="178" y="0"/>
                    </a:lnTo>
                    <a:lnTo>
                      <a:pt x="40" y="10"/>
                    </a:lnTo>
                    <a:lnTo>
                      <a:pt x="0" y="76"/>
                    </a:lnTo>
                  </a:path>
                </a:pathLst>
              </a:custGeom>
              <a:solidFill>
                <a:srgbClr val="372000"/>
              </a:solidFill>
              <a:ln w="12700" cap="rnd" cmpd="sng">
                <a:solidFill>
                  <a:srgbClr val="372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Case Studies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/>
              <a:t>A particular </a:t>
            </a:r>
            <a:r>
              <a:rPr lang="en-US" b="1" dirty="0" smtClean="0">
                <a:solidFill>
                  <a:srgbClr val="FF0000"/>
                </a:solidFill>
              </a:rPr>
              <a:t>case study </a:t>
            </a:r>
            <a:r>
              <a:rPr lang="en-US" b="1" dirty="0" smtClean="0"/>
              <a:t>may be the focus of any of the previously mentioned field strategies.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case study </a:t>
            </a:r>
            <a:r>
              <a:rPr lang="en-US" b="1" dirty="0" smtClean="0"/>
              <a:t>is important in </a:t>
            </a:r>
            <a:r>
              <a:rPr lang="en-US" b="1" dirty="0" smtClean="0">
                <a:solidFill>
                  <a:srgbClr val="FF0000"/>
                </a:solidFill>
              </a:rPr>
              <a:t>qualitative</a:t>
            </a:r>
            <a:r>
              <a:rPr lang="en-US" b="1" dirty="0" smtClean="0"/>
              <a:t> research, especially in areas where</a:t>
            </a:r>
            <a:r>
              <a:rPr lang="en-US" b="1" dirty="0" smtClean="0">
                <a:solidFill>
                  <a:schemeClr val="hlink"/>
                </a:solidFill>
              </a:rPr>
              <a:t> exceptions</a:t>
            </a:r>
            <a:r>
              <a:rPr lang="en-US" b="1" dirty="0" smtClean="0"/>
              <a:t> are being studied.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Example: A patient may have a rare form of </a:t>
            </a:r>
            <a:r>
              <a:rPr lang="en-US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/>
              <a:t> that has a set of symptoms and potential treatments that have never before been researched. 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Example: </a:t>
            </a:r>
            <a:r>
              <a:rPr lang="en-US" b="1" dirty="0" err="1" smtClean="0">
                <a:solidFill>
                  <a:srgbClr val="FF0000"/>
                </a:solidFill>
              </a:rPr>
              <a:t>Lata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Mangeskar</a:t>
            </a:r>
            <a:r>
              <a:rPr lang="en-US" b="1" dirty="0" smtClean="0">
                <a:solidFill>
                  <a:srgbClr val="FF0000"/>
                </a:solidFill>
              </a:rPr>
              <a:t>-singer</a:t>
            </a:r>
          </a:p>
          <a:p>
            <a:endParaRPr lang="en-IN" dirty="0"/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86613" y="160339"/>
          <a:ext cx="1620837" cy="1324446"/>
        </p:xfrm>
        <a:graphic>
          <a:graphicData uri="http://schemas.openxmlformats.org/presentationml/2006/ole">
            <p:oleObj spid="_x0000_s1034" name="Microsoft ClipArt Gallery" r:id="rId3" imgW="1629122" imgH="1527698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 smtClean="0"/>
              <a:t>Strength and Weakness</a:t>
            </a:r>
            <a:endParaRPr lang="en-IN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smtClean="0"/>
              <a:t>Objectivity</a:t>
            </a:r>
          </a:p>
          <a:p>
            <a:r>
              <a:rPr lang="en-US" sz="5400" b="1" dirty="0" smtClean="0"/>
              <a:t>Reliability</a:t>
            </a:r>
          </a:p>
          <a:p>
            <a:r>
              <a:rPr lang="en-US" sz="5400" b="1" dirty="0" smtClean="0"/>
              <a:t>Validity</a:t>
            </a:r>
          </a:p>
          <a:p>
            <a:r>
              <a:rPr lang="en-US" sz="5400" b="1" dirty="0" err="1" smtClean="0"/>
              <a:t>Generalizability</a:t>
            </a:r>
            <a:endParaRPr lang="en-US" sz="5400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Objectivity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4000" b="1" dirty="0" smtClean="0"/>
              <a:t>It is given that objectivity is </a:t>
            </a:r>
            <a:r>
              <a:rPr lang="en-US" sz="4000" b="1" dirty="0" smtClean="0">
                <a:solidFill>
                  <a:schemeClr val="hlink"/>
                </a:solidFill>
              </a:rPr>
              <a:t>impossible</a:t>
            </a:r>
            <a:r>
              <a:rPr lang="en-US" sz="4000" b="1" dirty="0" smtClean="0"/>
              <a:t> in </a:t>
            </a:r>
            <a:r>
              <a:rPr lang="en-US" sz="4000" b="1" dirty="0" smtClean="0">
                <a:solidFill>
                  <a:srgbClr val="FF0000"/>
                </a:solidFill>
              </a:rPr>
              <a:t>qualitative inquiry</a:t>
            </a:r>
            <a:r>
              <a:rPr lang="en-US" sz="4000" b="1" dirty="0" smtClean="0"/>
              <a:t>. Instead the researcher locates his/herself in the research.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4000" b="1" dirty="0" smtClean="0"/>
          </a:p>
          <a:p>
            <a:pPr algn="just">
              <a:lnSpc>
                <a:spcPct val="90000"/>
              </a:lnSpc>
            </a:pPr>
            <a:r>
              <a:rPr lang="en-US" sz="4000" b="1" dirty="0" smtClean="0"/>
              <a:t>Objectivity is replaced by </a:t>
            </a:r>
            <a:r>
              <a:rPr lang="en-US" sz="4000" b="1" dirty="0" smtClean="0">
                <a:solidFill>
                  <a:srgbClr val="FF0000"/>
                </a:solidFill>
              </a:rPr>
              <a:t>subjective interpretation and mass detail </a:t>
            </a:r>
            <a:r>
              <a:rPr lang="en-US" sz="4000" b="1" dirty="0" smtClean="0"/>
              <a:t>for later analysis.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Reliability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/>
              <a:t>Since procedure is de-emphasized in qualitative research, </a:t>
            </a:r>
            <a:r>
              <a:rPr lang="en-US" b="1" dirty="0" smtClean="0">
                <a:solidFill>
                  <a:srgbClr val="FF0000"/>
                </a:solidFill>
              </a:rPr>
              <a:t>replication and other tests of reliability become more difficult</a:t>
            </a:r>
            <a:r>
              <a:rPr lang="en-US" b="1" dirty="0" smtClean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  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However, </a:t>
            </a:r>
            <a:r>
              <a:rPr lang="en-US" b="1" dirty="0" smtClean="0">
                <a:solidFill>
                  <a:srgbClr val="FF0000"/>
                </a:solidFill>
              </a:rPr>
              <a:t>measures may be taken to make research more reliable within the particular study</a:t>
            </a:r>
            <a:r>
              <a:rPr lang="en-US" b="1" dirty="0" smtClean="0"/>
              <a:t> (such as observer training, or more objective checklists, and so on).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7200" b="1" dirty="0" smtClean="0"/>
              <a:t>Validity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/>
              <a:t>Qualitative researchers use greater</a:t>
            </a:r>
            <a:r>
              <a:rPr lang="en-US" b="1" dirty="0" smtClean="0">
                <a:solidFill>
                  <a:schemeClr val="hlink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detail to argue for the presence of construct validity</a:t>
            </a:r>
            <a:r>
              <a:rPr lang="en-US" b="1" dirty="0" smtClean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Weak on </a:t>
            </a:r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r>
              <a:rPr lang="en-US" b="1" dirty="0" smtClean="0"/>
              <a:t> validity.</a:t>
            </a:r>
          </a:p>
          <a:p>
            <a:pPr algn="just">
              <a:lnSpc>
                <a:spcPct val="90000"/>
              </a:lnSpc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Content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validity </a:t>
            </a:r>
            <a:r>
              <a:rPr lang="en-US" b="1" dirty="0" smtClean="0"/>
              <a:t>can be retained if the researcher implements some sort of criterion settings.  </a:t>
            </a:r>
          </a:p>
          <a:p>
            <a:pPr algn="just">
              <a:lnSpc>
                <a:spcPct val="90000"/>
              </a:lnSpc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Having a </a:t>
            </a:r>
            <a:r>
              <a:rPr lang="en-US" b="1" dirty="0" smtClean="0">
                <a:solidFill>
                  <a:schemeClr val="hlink"/>
                </a:solidFill>
              </a:rPr>
              <a:t>focused criterion</a:t>
            </a:r>
            <a:r>
              <a:rPr lang="en-US" b="1" dirty="0" smtClean="0">
                <a:solidFill>
                  <a:srgbClr val="FAFD00"/>
                </a:solidFill>
              </a:rPr>
              <a:t> </a:t>
            </a:r>
            <a:r>
              <a:rPr lang="en-US" b="1" dirty="0" smtClean="0"/>
              <a:t>adds to the study’s validity.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Generalizability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Results for the most part, </a:t>
            </a:r>
            <a:r>
              <a:rPr lang="en-US" b="1" dirty="0" smtClean="0">
                <a:solidFill>
                  <a:srgbClr val="FF0000"/>
                </a:solidFill>
              </a:rPr>
              <a:t>do not extend much further than the original subject pool</a:t>
            </a:r>
            <a:r>
              <a:rPr lang="en-US" b="1" dirty="0" smtClean="0"/>
              <a:t>.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Sampling</a:t>
            </a:r>
            <a:r>
              <a:rPr lang="en-US" b="1" dirty="0" smtClean="0"/>
              <a:t> methods determine the extent of the study’s </a:t>
            </a:r>
            <a:r>
              <a:rPr lang="en-US" b="1" dirty="0" err="1" smtClean="0"/>
              <a:t>generalizability</a:t>
            </a:r>
            <a:r>
              <a:rPr lang="en-US" b="1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Quota and Purposive sampling</a:t>
            </a:r>
            <a:r>
              <a:rPr lang="en-US" b="1" dirty="0" smtClean="0">
                <a:solidFill>
                  <a:srgbClr val="FAFD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strategies are used to broaden the </a:t>
            </a:r>
            <a:r>
              <a:rPr lang="en-US" b="1" dirty="0" err="1" smtClean="0">
                <a:solidFill>
                  <a:srgbClr val="FF0000"/>
                </a:solidFill>
              </a:rPr>
              <a:t>generalizability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5400" b="1" dirty="0" smtClean="0"/>
              <a:t>Questions in qualitative research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Remember that there are always </a:t>
            </a:r>
            <a:r>
              <a:rPr lang="en-US" b="1" dirty="0" smtClean="0">
                <a:solidFill>
                  <a:srgbClr val="FF0000"/>
                </a:solidFill>
              </a:rPr>
              <a:t>trade-offs in research.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Are you willing to trade detail for </a:t>
            </a:r>
            <a:r>
              <a:rPr lang="en-US" b="1" dirty="0" err="1" smtClean="0"/>
              <a:t>generalizability</a:t>
            </a:r>
            <a:r>
              <a:rPr lang="en-US" b="1" dirty="0" smtClean="0"/>
              <a:t>?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Will exploratory research enable you to </a:t>
            </a:r>
            <a:r>
              <a:rPr lang="en-US" b="1" dirty="0" smtClean="0">
                <a:solidFill>
                  <a:schemeClr val="hlink"/>
                </a:solidFill>
              </a:rPr>
              <a:t>generate new theories</a:t>
            </a:r>
            <a:r>
              <a:rPr lang="en-US" b="1" dirty="0" smtClean="0"/>
              <a:t>?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Can you ask such </a:t>
            </a:r>
            <a:r>
              <a:rPr lang="en-US" b="1" dirty="0" smtClean="0">
                <a:solidFill>
                  <a:srgbClr val="FF0000"/>
                </a:solidFill>
              </a:rPr>
              <a:t>sensitive questions </a:t>
            </a:r>
            <a:r>
              <a:rPr lang="en-US" b="1" dirty="0" smtClean="0"/>
              <a:t>on a questionnaire?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Questions </a:t>
            </a:r>
            <a:r>
              <a:rPr lang="en-IN" dirty="0" err="1" smtClean="0"/>
              <a:t>Contd</a:t>
            </a:r>
            <a:r>
              <a:rPr lang="en-IN" dirty="0" smtClean="0"/>
              <a:t>---------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/>
              <a:t>Will the results add any evidence toward any </a:t>
            </a:r>
            <a:r>
              <a:rPr lang="en-US" b="1" dirty="0" smtClean="0">
                <a:solidFill>
                  <a:schemeClr val="hlink"/>
                </a:solidFill>
              </a:rPr>
              <a:t>pre-existing theory</a:t>
            </a:r>
            <a:r>
              <a:rPr lang="en-US" b="1" dirty="0" smtClean="0">
                <a:solidFill>
                  <a:srgbClr val="FAFD00"/>
                </a:solidFill>
              </a:rPr>
              <a:t> </a:t>
            </a:r>
            <a:r>
              <a:rPr lang="en-US" b="1" dirty="0" smtClean="0"/>
              <a:t>or hypothesis?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Is </a:t>
            </a:r>
            <a:r>
              <a:rPr lang="en-US" b="1" dirty="0" smtClean="0">
                <a:solidFill>
                  <a:schemeClr val="hlink"/>
                </a:solidFill>
              </a:rPr>
              <a:t>FUNDING</a:t>
            </a:r>
            <a:r>
              <a:rPr lang="en-US" b="1" dirty="0" smtClean="0"/>
              <a:t> available for this research?</a:t>
            </a:r>
          </a:p>
          <a:p>
            <a:pPr algn="just">
              <a:lnSpc>
                <a:spcPct val="90000"/>
              </a:lnSpc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Do you really need to see </a:t>
            </a:r>
            <a:r>
              <a:rPr lang="en-US" b="1" dirty="0" smtClean="0">
                <a:solidFill>
                  <a:schemeClr val="hlink"/>
                </a:solidFill>
              </a:rPr>
              <a:t>numbers</a:t>
            </a:r>
            <a:r>
              <a:rPr lang="en-US" b="1" dirty="0" smtClean="0"/>
              <a:t> to support your theories or hypotheses?</a:t>
            </a:r>
          </a:p>
          <a:p>
            <a:pPr algn="just">
              <a:lnSpc>
                <a:spcPct val="90000"/>
              </a:lnSpc>
            </a:pPr>
            <a:endParaRPr lang="en-US" b="1" dirty="0" smtClean="0"/>
          </a:p>
          <a:p>
            <a:pPr algn="just">
              <a:lnSpc>
                <a:spcPct val="90000"/>
              </a:lnSpc>
            </a:pPr>
            <a:r>
              <a:rPr lang="en-US" b="1" dirty="0" smtClean="0"/>
              <a:t>Are there any </a:t>
            </a:r>
            <a:r>
              <a:rPr lang="en-US" b="1" dirty="0" smtClean="0">
                <a:solidFill>
                  <a:schemeClr val="hlink"/>
                </a:solidFill>
              </a:rPr>
              <a:t>ethical</a:t>
            </a:r>
            <a:r>
              <a:rPr lang="en-US" b="1" dirty="0" smtClean="0"/>
              <a:t> problems that could be minimized by choosing a particular strategy?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Qualitative Research?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600" b="1" dirty="0"/>
              <a:t>There is typically a high level of researcher </a:t>
            </a:r>
            <a:r>
              <a:rPr lang="en-US" sz="3600" b="1" dirty="0">
                <a:solidFill>
                  <a:srgbClr val="FF0000"/>
                </a:solidFill>
              </a:rPr>
              <a:t>involvement with subjects</a:t>
            </a:r>
            <a:r>
              <a:rPr lang="en-US" sz="3600" b="1" dirty="0"/>
              <a:t>; strategies of participant observation and in-depth, </a:t>
            </a:r>
            <a:r>
              <a:rPr lang="en-US" sz="3600" b="1" dirty="0">
                <a:solidFill>
                  <a:srgbClr val="FF0000"/>
                </a:solidFill>
              </a:rPr>
              <a:t>unstructured interviews </a:t>
            </a:r>
            <a:r>
              <a:rPr lang="en-US" sz="3600" b="1" dirty="0"/>
              <a:t>are often used.</a:t>
            </a:r>
          </a:p>
          <a:p>
            <a:pPr algn="just">
              <a:lnSpc>
                <a:spcPct val="90000"/>
              </a:lnSpc>
            </a:pPr>
            <a:r>
              <a:rPr lang="en-US" sz="3600" b="1" dirty="0"/>
              <a:t>The data produced provide a </a:t>
            </a:r>
            <a:r>
              <a:rPr lang="en-US" sz="3600" b="1" dirty="0">
                <a:solidFill>
                  <a:srgbClr val="FF0000"/>
                </a:solidFill>
              </a:rPr>
              <a:t>description, usually narrative, </a:t>
            </a:r>
            <a:r>
              <a:rPr lang="en-US" sz="3600" b="1" dirty="0"/>
              <a:t>of people living through events in situations. 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02715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en-US" sz="4000" b="1" dirty="0"/>
              <a:t>Does Buddhism account for the </a:t>
            </a:r>
            <a:r>
              <a:rPr lang="en-US" sz="4000" b="1" dirty="0">
                <a:solidFill>
                  <a:srgbClr val="FF0000"/>
                </a:solidFill>
              </a:rPr>
              <a:t>patience </a:t>
            </a:r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  <a:p>
            <a:pPr lvl="1" algn="just"/>
            <a:r>
              <a:rPr lang="en-US" sz="4000" b="1" dirty="0" smtClean="0"/>
              <a:t>How </a:t>
            </a:r>
            <a:r>
              <a:rPr lang="en-US" sz="4000" b="1" dirty="0"/>
              <a:t>do leaders make their </a:t>
            </a:r>
            <a:r>
              <a:rPr lang="en-US" sz="4000" b="1" dirty="0">
                <a:solidFill>
                  <a:srgbClr val="FF0000"/>
                </a:solidFill>
              </a:rPr>
              <a:t>decisions</a:t>
            </a:r>
            <a:r>
              <a:rPr lang="en-US" sz="4000" b="1" dirty="0" smtClean="0"/>
              <a:t>?</a:t>
            </a:r>
          </a:p>
          <a:p>
            <a:pPr lvl="1" algn="just"/>
            <a:r>
              <a:rPr lang="en-US" sz="4000" b="1" dirty="0" smtClean="0"/>
              <a:t>Do Poor people are more helpful ?</a:t>
            </a:r>
          </a:p>
          <a:p>
            <a:pPr lvl="1" algn="just"/>
            <a:r>
              <a:rPr lang="en-US" sz="4000" b="1" dirty="0" smtClean="0"/>
              <a:t>Do rich people are selfish?</a:t>
            </a:r>
            <a:endParaRPr lang="en-US" sz="4000" b="1" dirty="0"/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14284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b="1" dirty="0" smtClean="0"/>
              <a:t>THANK YOU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solidFill>
                  <a:srgbClr val="FF0000"/>
                </a:solidFill>
              </a:rPr>
              <a:t>No More Crocodile Tear,   </a:t>
            </a:r>
            <a:r>
              <a:rPr lang="en-US" sz="3200" b="1" dirty="0" smtClean="0">
                <a:solidFill>
                  <a:srgbClr val="002060"/>
                </a:solidFill>
              </a:rPr>
              <a:t>Action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3200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1000" y="1752600"/>
            <a:ext cx="8458200" cy="4953000"/>
          </a:xfrm>
        </p:spPr>
      </p:pic>
      <p:pic>
        <p:nvPicPr>
          <p:cNvPr id="5018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3200"/>
            <a:ext cx="5562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93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>
                <a:solidFill>
                  <a:srgbClr val="FF0000"/>
                </a:solidFill>
              </a:rPr>
              <a:t>Similarities</a:t>
            </a:r>
            <a:endParaRPr lang="en-IN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b="1" dirty="0" smtClean="0"/>
              <a:t>All </a:t>
            </a:r>
            <a:r>
              <a:rPr lang="en-US" sz="3600" b="1" dirty="0" smtClean="0">
                <a:solidFill>
                  <a:schemeClr val="hlink"/>
                </a:solidFill>
              </a:rPr>
              <a:t>qualitative</a:t>
            </a:r>
            <a:r>
              <a:rPr lang="en-US" sz="3600" b="1" dirty="0" smtClean="0"/>
              <a:t> data can be measured and coded using </a:t>
            </a:r>
            <a:r>
              <a:rPr lang="en-US" sz="3600" b="1" dirty="0" smtClean="0">
                <a:solidFill>
                  <a:schemeClr val="hlink"/>
                </a:solidFill>
              </a:rPr>
              <a:t>quantitative</a:t>
            </a:r>
            <a:r>
              <a:rPr lang="en-US" sz="3600" b="1" dirty="0" smtClean="0"/>
              <a:t> methods.</a:t>
            </a:r>
          </a:p>
          <a:p>
            <a:pPr algn="just"/>
            <a:r>
              <a:rPr lang="en-US" sz="3600" b="1" dirty="0" smtClean="0">
                <a:solidFill>
                  <a:schemeClr val="hlink"/>
                </a:solidFill>
              </a:rPr>
              <a:t>Quantitative</a:t>
            </a:r>
            <a:r>
              <a:rPr lang="en-US" sz="3600" b="1" dirty="0" smtClean="0"/>
              <a:t> research can be generated from </a:t>
            </a:r>
            <a:r>
              <a:rPr lang="en-US" sz="3600" b="1" dirty="0" smtClean="0">
                <a:solidFill>
                  <a:schemeClr val="hlink"/>
                </a:solidFill>
              </a:rPr>
              <a:t>qualitative</a:t>
            </a:r>
            <a:r>
              <a:rPr lang="en-US" sz="3600" b="1" dirty="0" smtClean="0"/>
              <a:t> inquiries.</a:t>
            </a:r>
          </a:p>
          <a:p>
            <a:pPr algn="just"/>
            <a:r>
              <a:rPr lang="en-US" sz="3600" b="1" dirty="0" smtClean="0"/>
              <a:t>Example: One can code an </a:t>
            </a:r>
            <a:r>
              <a:rPr lang="en-US" sz="3600" b="1" dirty="0" smtClean="0">
                <a:solidFill>
                  <a:srgbClr val="FF0000"/>
                </a:solidFill>
              </a:rPr>
              <a:t>open-ended </a:t>
            </a:r>
            <a:r>
              <a:rPr lang="en-US" sz="3600" b="1" dirty="0" smtClean="0"/>
              <a:t>interview with numbers that refer to data specific references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Difference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600" b="1" dirty="0" smtClean="0"/>
              <a:t>The major </a:t>
            </a:r>
            <a:r>
              <a:rPr lang="en-US" sz="3600" b="1" dirty="0" smtClean="0">
                <a:solidFill>
                  <a:srgbClr val="FF0000"/>
                </a:solidFill>
              </a:rPr>
              <a:t>difference</a:t>
            </a:r>
            <a:r>
              <a:rPr lang="en-US" sz="3600" b="1" dirty="0" smtClean="0"/>
              <a:t> between qualitative and quantitative research stems from the </a:t>
            </a:r>
            <a:r>
              <a:rPr lang="en-US" sz="3600" b="1" dirty="0" smtClean="0">
                <a:solidFill>
                  <a:schemeClr val="hlink"/>
                </a:solidFill>
              </a:rPr>
              <a:t>researcher’s underlying </a:t>
            </a:r>
            <a:r>
              <a:rPr lang="en-US" sz="3600" b="1" dirty="0" smtClean="0">
                <a:solidFill>
                  <a:srgbClr val="FF0000"/>
                </a:solidFill>
              </a:rPr>
              <a:t>strategies</a:t>
            </a:r>
            <a:r>
              <a:rPr lang="en-US" sz="3600" b="1" dirty="0" smtClean="0"/>
              <a:t>.</a:t>
            </a:r>
          </a:p>
          <a:p>
            <a:pPr algn="just">
              <a:lnSpc>
                <a:spcPct val="90000"/>
              </a:lnSpc>
            </a:pPr>
            <a:endParaRPr lang="en-US" sz="3600" b="1" dirty="0" smtClean="0"/>
          </a:p>
          <a:p>
            <a:pPr algn="just">
              <a:lnSpc>
                <a:spcPct val="90000"/>
              </a:lnSpc>
            </a:pPr>
            <a:r>
              <a:rPr lang="en-US" sz="3600" b="1" dirty="0" smtClean="0"/>
              <a:t>Quantitative research is viewed as </a:t>
            </a:r>
            <a:r>
              <a:rPr lang="en-US" sz="3600" b="1" dirty="0" smtClean="0">
                <a:solidFill>
                  <a:srgbClr val="FF0000"/>
                </a:solidFill>
              </a:rPr>
              <a:t>confirmatory and deductive </a:t>
            </a:r>
            <a:r>
              <a:rPr lang="en-US" sz="3600" b="1" dirty="0" smtClean="0"/>
              <a:t>in nature.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3600" b="1" dirty="0" smtClean="0"/>
          </a:p>
          <a:p>
            <a:pPr algn="just">
              <a:lnSpc>
                <a:spcPct val="90000"/>
              </a:lnSpc>
            </a:pPr>
            <a:r>
              <a:rPr lang="en-US" sz="3600" b="1" dirty="0" smtClean="0"/>
              <a:t>Qualitative research is considered to be </a:t>
            </a:r>
            <a:r>
              <a:rPr lang="en-US" sz="3600" b="1" dirty="0" smtClean="0">
                <a:solidFill>
                  <a:srgbClr val="FF0000"/>
                </a:solidFill>
              </a:rPr>
              <a:t>exploratory and inductive</a:t>
            </a:r>
            <a:r>
              <a:rPr lang="en-US" sz="3600" b="1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and Quantitative Approaches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0803921"/>
              </p:ext>
            </p:extLst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Qualitative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Quantitative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(Usually)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Non-probability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based sample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Typically a probability-based sample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Answers Why? How?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Answers How many? When? Where?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Formative, earlier phases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Tests hypotheses, latter phases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are “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rich” and time-consuming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analyze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are more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efficient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but may miss contextual detail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Design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may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emerge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as study unfolds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 decided in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advance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Researcher is  the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instrument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Various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tools, instruments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employed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Qualitative research as Field Research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600" b="1" dirty="0" smtClean="0"/>
              <a:t>Field research is a general term that refers to a group of methodologies used by researchers in making </a:t>
            </a:r>
            <a:r>
              <a:rPr lang="en-US" sz="3600" b="1" dirty="0" smtClean="0">
                <a:solidFill>
                  <a:srgbClr val="FF0000"/>
                </a:solidFill>
              </a:rPr>
              <a:t>qualitative inquiries</a:t>
            </a:r>
            <a:r>
              <a:rPr lang="en-US" sz="3600" b="1" dirty="0" smtClean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3600" b="1" dirty="0" smtClean="0"/>
          </a:p>
          <a:p>
            <a:pPr algn="just">
              <a:lnSpc>
                <a:spcPct val="90000"/>
              </a:lnSpc>
            </a:pPr>
            <a:r>
              <a:rPr lang="en-US" sz="3600" b="1" dirty="0" smtClean="0"/>
              <a:t>The field researcher goes directly to the </a:t>
            </a:r>
            <a:r>
              <a:rPr lang="en-US" sz="3600" b="1" dirty="0" smtClean="0">
                <a:solidFill>
                  <a:srgbClr val="FF0000"/>
                </a:solidFill>
              </a:rPr>
              <a:t>social phenomenon </a:t>
            </a:r>
            <a:r>
              <a:rPr lang="en-US" sz="3600" b="1" dirty="0" smtClean="0"/>
              <a:t>under study and observes it as completely as possible. </a:t>
            </a:r>
          </a:p>
          <a:p>
            <a:pPr algn="just"/>
            <a:endParaRPr lang="en-IN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Qualitative or Field Research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hlink"/>
                </a:solidFill>
              </a:rPr>
              <a:t>natural environment</a:t>
            </a:r>
            <a:r>
              <a:rPr lang="en-US" b="1" dirty="0" smtClean="0">
                <a:solidFill>
                  <a:srgbClr val="FAFD00"/>
                </a:solidFill>
              </a:rPr>
              <a:t> </a:t>
            </a:r>
            <a:r>
              <a:rPr lang="en-US" b="1" dirty="0" smtClean="0"/>
              <a:t>is the </a:t>
            </a:r>
            <a:r>
              <a:rPr lang="en-US" b="1" dirty="0" smtClean="0">
                <a:solidFill>
                  <a:srgbClr val="FF0000"/>
                </a:solidFill>
              </a:rPr>
              <a:t>priority</a:t>
            </a:r>
            <a:r>
              <a:rPr lang="en-US" b="1" dirty="0" smtClean="0"/>
              <a:t> of the field researcher.  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There are no </a:t>
            </a:r>
            <a:r>
              <a:rPr lang="en-US" b="1" dirty="0" smtClean="0">
                <a:solidFill>
                  <a:srgbClr val="FF0000"/>
                </a:solidFill>
              </a:rPr>
              <a:t>implemented controls </a:t>
            </a:r>
            <a:r>
              <a:rPr lang="en-US" b="1" dirty="0" smtClean="0"/>
              <a:t>or experimental conditions to speak of.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Such methodologies are especially useful in observing social phenomena </a:t>
            </a:r>
            <a:r>
              <a:rPr lang="en-US" b="1" dirty="0" smtClean="0">
                <a:solidFill>
                  <a:srgbClr val="FF0000"/>
                </a:solidFill>
              </a:rPr>
              <a:t>over time</a:t>
            </a:r>
            <a:r>
              <a:rPr lang="en-US" b="1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Methods of Qualitative 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Participant observation</a:t>
            </a:r>
          </a:p>
          <a:p>
            <a:r>
              <a:rPr lang="en-US" sz="4000" b="1" dirty="0" smtClean="0"/>
              <a:t>Direct observation</a:t>
            </a:r>
          </a:p>
          <a:p>
            <a:r>
              <a:rPr lang="en-US" sz="4000" b="1" dirty="0" smtClean="0"/>
              <a:t>Unstructured or </a:t>
            </a:r>
            <a:r>
              <a:rPr lang="en-US" sz="4000" b="1" dirty="0" smtClean="0">
                <a:solidFill>
                  <a:srgbClr val="FF0000"/>
                </a:solidFill>
              </a:rPr>
              <a:t>intensive interviewing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Case studies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Participant Observation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The researcher literally becomes part of</a:t>
            </a:r>
            <a:r>
              <a:rPr lang="en-US" b="1" dirty="0" smtClean="0">
                <a:solidFill>
                  <a:srgbClr val="FAFD00"/>
                </a:solidFill>
              </a:rPr>
              <a:t> </a:t>
            </a:r>
            <a:r>
              <a:rPr lang="en-US" b="1" dirty="0" smtClean="0"/>
              <a:t>the observation.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Example: One studying the </a:t>
            </a:r>
            <a:r>
              <a:rPr lang="en-US" b="1" dirty="0" smtClean="0">
                <a:solidFill>
                  <a:srgbClr val="FF0000"/>
                </a:solidFill>
              </a:rPr>
              <a:t>homeless</a:t>
            </a:r>
            <a:r>
              <a:rPr lang="en-US" b="1" dirty="0" smtClean="0"/>
              <a:t> may decide to </a:t>
            </a:r>
            <a:r>
              <a:rPr lang="en-US" b="1" dirty="0" smtClean="0">
                <a:solidFill>
                  <a:srgbClr val="FF0000"/>
                </a:solidFill>
              </a:rPr>
              <a:t>walk the streets </a:t>
            </a:r>
            <a:r>
              <a:rPr lang="en-US" b="1" dirty="0" smtClean="0"/>
              <a:t>of a given area in an attempt to gain perspective and possibly subjects for future study.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/>
              <a:t>Example: for studying </a:t>
            </a:r>
            <a:r>
              <a:rPr lang="en-US" b="1" dirty="0" smtClean="0">
                <a:solidFill>
                  <a:srgbClr val="FF0000"/>
                </a:solidFill>
              </a:rPr>
              <a:t>Poverty, researcher </a:t>
            </a:r>
            <a:r>
              <a:rPr lang="en-US" b="1" dirty="0" smtClean="0"/>
              <a:t>may visit poor people in the area.</a:t>
            </a:r>
            <a:endParaRPr lang="en-IN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837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ClipArt Gallery</vt:lpstr>
      <vt:lpstr>Welcome to Presentation on Qualitative Research</vt:lpstr>
      <vt:lpstr>What is Qualitative Research?</vt:lpstr>
      <vt:lpstr>Similarities</vt:lpstr>
      <vt:lpstr>Difference</vt:lpstr>
      <vt:lpstr>Qualitative and Quantitative Approaches</vt:lpstr>
      <vt:lpstr>Qualitative research as Field Research</vt:lpstr>
      <vt:lpstr>Qualitative or Field Research</vt:lpstr>
      <vt:lpstr>Methods of Qualitative Research</vt:lpstr>
      <vt:lpstr>Participant Observation</vt:lpstr>
      <vt:lpstr>Direct Observation</vt:lpstr>
      <vt:lpstr>Unstructured Interview</vt:lpstr>
      <vt:lpstr>Case Studies</vt:lpstr>
      <vt:lpstr>Strength and Weakness</vt:lpstr>
      <vt:lpstr>Objectivity</vt:lpstr>
      <vt:lpstr>Reliability</vt:lpstr>
      <vt:lpstr>Validity</vt:lpstr>
      <vt:lpstr>Generalizability</vt:lpstr>
      <vt:lpstr>Questions in qualitative research</vt:lpstr>
      <vt:lpstr>Questions Contd---------</vt:lpstr>
      <vt:lpstr>Qualitative research topics</vt:lpstr>
      <vt:lpstr>THANK YOU No More Crocodile Tear,   Action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Presentation on Qualitative Research</dc:title>
  <dc:creator>Economics-3</dc:creator>
  <cp:lastModifiedBy>dellpc</cp:lastModifiedBy>
  <cp:revision>17</cp:revision>
  <dcterms:created xsi:type="dcterms:W3CDTF">2017-08-10T06:53:56Z</dcterms:created>
  <dcterms:modified xsi:type="dcterms:W3CDTF">2018-03-17T05:46:21Z</dcterms:modified>
</cp:coreProperties>
</file>